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0"/>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74" r:id="rId14"/>
    <p:sldId id="269" r:id="rId15"/>
    <p:sldId id="270" r:id="rId16"/>
    <p:sldId id="271" r:id="rId17"/>
    <p:sldId id="272" r:id="rId18"/>
    <p:sldId id="273"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6" r:id="rId8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4713" autoAdjust="0"/>
  </p:normalViewPr>
  <p:slideViewPr>
    <p:cSldViewPr>
      <p:cViewPr>
        <p:scale>
          <a:sx n="150" d="100"/>
          <a:sy n="150" d="100"/>
        </p:scale>
        <p:origin x="-528" y="-4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6952B2-9DFE-43A8-B6E0-D5D1115AE351}" type="datetimeFigureOut">
              <a:rPr lang="en-US" smtClean="0"/>
              <a:pPr/>
              <a:t>2/8/2017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B9C9CF-AA16-4249-9B63-3910C53F6AF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1344A5-94AD-4956-9026-0B580293B5A8}"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BB5BA-1BF9-43C7-8338-FC2FF91830F2}"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344A5-94AD-4956-9026-0B580293B5A8}"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BB5BA-1BF9-43C7-8338-FC2FF91830F2}"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344A5-94AD-4956-9026-0B580293B5A8}"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BB5BA-1BF9-43C7-8338-FC2FF91830F2}"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344A5-94AD-4956-9026-0B580293B5A8}"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BB5BA-1BF9-43C7-8338-FC2FF91830F2}"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1344A5-94AD-4956-9026-0B580293B5A8}"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BB5BA-1BF9-43C7-8338-FC2FF91830F2}"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1344A5-94AD-4956-9026-0B580293B5A8}" type="datetimeFigureOut">
              <a:rPr lang="en-US" smtClean="0"/>
              <a:pPr/>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BB5BA-1BF9-43C7-8338-FC2FF91830F2}"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1344A5-94AD-4956-9026-0B580293B5A8}" type="datetimeFigureOut">
              <a:rPr lang="en-US" smtClean="0"/>
              <a:pPr/>
              <a:t>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DBB5BA-1BF9-43C7-8338-FC2FF91830F2}"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1344A5-94AD-4956-9026-0B580293B5A8}" type="datetimeFigureOut">
              <a:rPr lang="en-US" smtClean="0"/>
              <a:pPr/>
              <a:t>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DBB5BA-1BF9-43C7-8338-FC2FF91830F2}"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1344A5-94AD-4956-9026-0B580293B5A8}" type="datetimeFigureOut">
              <a:rPr lang="en-US" smtClean="0"/>
              <a:pPr/>
              <a:t>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DBB5BA-1BF9-43C7-8338-FC2FF91830F2}"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1344A5-94AD-4956-9026-0B580293B5A8}" type="datetimeFigureOut">
              <a:rPr lang="en-US" smtClean="0"/>
              <a:pPr/>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BB5BA-1BF9-43C7-8338-FC2FF91830F2}"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1344A5-94AD-4956-9026-0B580293B5A8}" type="datetimeFigureOut">
              <a:rPr lang="en-US" smtClean="0"/>
              <a:pPr/>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BB5BA-1BF9-43C7-8338-FC2FF91830F2}"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81344A5-94AD-4956-9026-0B580293B5A8}" type="datetimeFigureOut">
              <a:rPr lang="en-US" smtClean="0"/>
              <a:pPr/>
              <a:t>2/8/2017</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1DBB5BA-1BF9-43C7-8338-FC2FF91830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l"/>
            <a:r>
              <a:rPr lang="en-US" sz="3200" b="1" dirty="0" smtClean="0"/>
              <a:t>There are 33 degrees in freemasonry</a:t>
            </a:r>
            <a:endParaRPr lang="en-US" sz="3200" b="1" dirty="0"/>
          </a:p>
        </p:txBody>
      </p:sp>
      <p:sp>
        <p:nvSpPr>
          <p:cNvPr id="6" name="Content Placeholder 5"/>
          <p:cNvSpPr>
            <a:spLocks noGrp="1"/>
          </p:cNvSpPr>
          <p:nvPr>
            <p:ph idx="1"/>
          </p:nvPr>
        </p:nvSpPr>
        <p:spPr>
          <a:xfrm>
            <a:off x="457200" y="1200151"/>
            <a:ext cx="7620000" cy="3394472"/>
          </a:xfrm>
        </p:spPr>
        <p:txBody>
          <a:bodyPr>
            <a:normAutofit/>
          </a:bodyPr>
          <a:lstStyle/>
          <a:p>
            <a:pPr marL="342900" lvl="1" indent="-342900">
              <a:buNone/>
            </a:pPr>
            <a:r>
              <a:rPr lang="en-US" dirty="0" smtClean="0"/>
              <a:t>	This is no coincidence, one degree for each year of Jesus’ life.  Each degree has vows, covenants and curses.  If these vows and covenants are broken or revealed outside the realm of freemasonry, the curses spoken in these degrees will be released upon the lodge member, his family and his ancestors.</a:t>
            </a:r>
            <a:endParaRPr lang="en-US" sz="3200" dirty="0" smtClean="0"/>
          </a:p>
          <a:p>
            <a:pPr>
              <a:buNone/>
            </a:pPr>
            <a:endParaRPr lang="en-US" sz="3600"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l"/>
            <a:endParaRPr lang="en-US" sz="3200" b="1" dirty="0"/>
          </a:p>
        </p:txBody>
      </p:sp>
      <p:sp>
        <p:nvSpPr>
          <p:cNvPr id="6" name="Content Placeholder 5"/>
          <p:cNvSpPr>
            <a:spLocks noGrp="1"/>
          </p:cNvSpPr>
          <p:nvPr>
            <p:ph idx="1"/>
          </p:nvPr>
        </p:nvSpPr>
        <p:spPr>
          <a:xfrm>
            <a:off x="457200" y="1200151"/>
            <a:ext cx="7620000" cy="3394472"/>
          </a:xfrm>
        </p:spPr>
        <p:txBody>
          <a:bodyPr>
            <a:normAutofit/>
          </a:bodyPr>
          <a:lstStyle/>
          <a:p>
            <a:pPr>
              <a:buNone/>
            </a:pPr>
            <a:r>
              <a:rPr lang="en-US" dirty="0" smtClean="0"/>
              <a:t>	The man is the spiritual covering or “priest” of the family and home.  When he bows before an altar and forms an unscriptural covenant with a pagan deity, an opening or rip forms in this covering.  </a:t>
            </a:r>
            <a:endParaRPr lang="en-US"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l"/>
            <a:endParaRPr lang="en-US" sz="3200" b="1" dirty="0"/>
          </a:p>
        </p:txBody>
      </p:sp>
      <p:sp>
        <p:nvSpPr>
          <p:cNvPr id="6" name="Content Placeholder 5"/>
          <p:cNvSpPr>
            <a:spLocks noGrp="1"/>
          </p:cNvSpPr>
          <p:nvPr>
            <p:ph idx="1"/>
          </p:nvPr>
        </p:nvSpPr>
        <p:spPr>
          <a:xfrm>
            <a:off x="457200" y="1200151"/>
            <a:ext cx="7620000" cy="3394472"/>
          </a:xfrm>
        </p:spPr>
        <p:txBody>
          <a:bodyPr>
            <a:normAutofit/>
          </a:bodyPr>
          <a:lstStyle/>
          <a:p>
            <a:pPr>
              <a:buNone/>
            </a:pPr>
            <a:r>
              <a:rPr lang="en-US" dirty="0" smtClean="0"/>
              <a:t>	At every stage of initiation into the various levels or “degrees” of membership in Freemasonry, the candidate is required to take an oath, or vow</a:t>
            </a:r>
            <a:endParaRPr lang="en-US"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l"/>
            <a:r>
              <a:rPr lang="en-US" sz="3200" b="1" u="sng" dirty="0" smtClean="0"/>
              <a:t>First or Entered Apprentice Degree</a:t>
            </a:r>
            <a:endParaRPr lang="en-US" sz="3200" b="1" dirty="0"/>
          </a:p>
        </p:txBody>
      </p:sp>
      <p:sp>
        <p:nvSpPr>
          <p:cNvPr id="6" name="Content Placeholder 5"/>
          <p:cNvSpPr>
            <a:spLocks noGrp="1"/>
          </p:cNvSpPr>
          <p:nvPr>
            <p:ph idx="1"/>
          </p:nvPr>
        </p:nvSpPr>
        <p:spPr>
          <a:xfrm>
            <a:off x="457200" y="1200151"/>
            <a:ext cx="7162800" cy="3394472"/>
          </a:xfrm>
        </p:spPr>
        <p:txBody>
          <a:bodyPr>
            <a:noAutofit/>
          </a:bodyPr>
          <a:lstStyle/>
          <a:p>
            <a:pPr lvl="0">
              <a:buNone/>
            </a:pPr>
            <a:r>
              <a:rPr lang="en-US" sz="2400" i="1" dirty="0" smtClean="0"/>
              <a:t>	“Binding myself under no less a penalty than that of having my throat cut across, my tongue torn out by its roots, and buried in the rough sands of the sea at low water mark, … should I ever knowingly or willingly violate this my solemn oath and obligation as an Entered Apprentice Mason.  So help me God, and keep me steadfast in the due performance of the same.”</a:t>
            </a:r>
            <a:endParaRPr lang="en-US" sz="2400" dirty="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514351"/>
            <a:ext cx="7239000" cy="3810000"/>
          </a:xfrm>
        </p:spPr>
        <p:txBody>
          <a:bodyPr>
            <a:normAutofit fontScale="85000" lnSpcReduction="20000"/>
          </a:bodyPr>
          <a:lstStyle/>
          <a:p>
            <a:pPr lvl="0">
              <a:buNone/>
            </a:pPr>
            <a:r>
              <a:rPr lang="en-US" dirty="0" smtClean="0"/>
              <a:t>They speak curses on the:</a:t>
            </a:r>
          </a:p>
          <a:p>
            <a:pPr lvl="0">
              <a:buNone/>
            </a:pPr>
            <a:endParaRPr lang="en-US" dirty="0" smtClean="0"/>
          </a:p>
          <a:p>
            <a:pPr>
              <a:buNone/>
            </a:pPr>
            <a:r>
              <a:rPr lang="en-US" b="1" dirty="0" smtClean="0"/>
              <a:t>Degree #1:	Entered Apprentice:</a:t>
            </a:r>
          </a:p>
          <a:p>
            <a:pPr lvl="1">
              <a:buNone/>
            </a:pPr>
            <a:r>
              <a:rPr lang="en-US" i="1" dirty="0" smtClean="0"/>
              <a:t>-Throat	-Eyes		-Mind</a:t>
            </a:r>
          </a:p>
          <a:p>
            <a:pPr lvl="1">
              <a:buNone/>
            </a:pPr>
            <a:r>
              <a:rPr lang="en-US" i="1" dirty="0" smtClean="0"/>
              <a:t>-Tongue	-Ears</a:t>
            </a:r>
          </a:p>
          <a:p>
            <a:pPr lvl="1">
              <a:buNone/>
            </a:pPr>
            <a:r>
              <a:rPr lang="en-US" i="1" dirty="0" smtClean="0"/>
              <a:t>-Speech	-Emotions</a:t>
            </a:r>
          </a:p>
          <a:p>
            <a:pPr>
              <a:buNone/>
            </a:pPr>
            <a:r>
              <a:rPr lang="en-US" dirty="0" smtClean="0"/>
              <a:t> </a:t>
            </a:r>
          </a:p>
          <a:p>
            <a:pPr lvl="0">
              <a:buNone/>
            </a:pPr>
            <a:r>
              <a:rPr lang="en-US" dirty="0" smtClean="0"/>
              <a:t>	This type of oath is repeated at each initiation to the next higher degree</a:t>
            </a:r>
            <a:endParaRPr lang="en-US"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l"/>
            <a:r>
              <a:rPr lang="en-US" sz="3200" b="1" dirty="0" smtClean="0"/>
              <a:t>Matthew 5:33-37</a:t>
            </a:r>
            <a:endParaRPr lang="en-US" sz="3200" b="1" dirty="0"/>
          </a:p>
        </p:txBody>
      </p:sp>
      <p:sp>
        <p:nvSpPr>
          <p:cNvPr id="6" name="Content Placeholder 5"/>
          <p:cNvSpPr>
            <a:spLocks noGrp="1"/>
          </p:cNvSpPr>
          <p:nvPr>
            <p:ph idx="1"/>
          </p:nvPr>
        </p:nvSpPr>
        <p:spPr>
          <a:xfrm>
            <a:off x="457200" y="1200151"/>
            <a:ext cx="7086600" cy="3394472"/>
          </a:xfrm>
        </p:spPr>
        <p:txBody>
          <a:bodyPr>
            <a:normAutofit fontScale="77500" lnSpcReduction="20000"/>
          </a:bodyPr>
          <a:lstStyle/>
          <a:p>
            <a:pPr>
              <a:buNone/>
            </a:pPr>
            <a:r>
              <a:rPr lang="en-US" i="1" dirty="0" smtClean="0"/>
              <a:t>	Again you have heard that it was said to those of old, 'You shall not swear falsely, but shall perform your oaths to the Lord.' But I say to you, do not swear at all: neither by heaven, for it is God's throne; nor by the earth, for it is His footstool; nor by Jerusalem, for it is the city of the great King. Nor shall you swear by your head, because you cannot make one hair white or black. But let your 'Yes' be 'Yes,' and your 'No,' 'No.' For whatever is more than these is from the evil one. </a:t>
            </a:r>
            <a:endParaRPr lang="en-US" i="1" dirty="0"/>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l"/>
            <a:r>
              <a:rPr lang="en-US" sz="3200" b="1" dirty="0" smtClean="0"/>
              <a:t>James 5:12</a:t>
            </a:r>
            <a:endParaRPr lang="en-US" sz="3200" b="1" dirty="0"/>
          </a:p>
        </p:txBody>
      </p:sp>
      <p:sp>
        <p:nvSpPr>
          <p:cNvPr id="6" name="Content Placeholder 5"/>
          <p:cNvSpPr>
            <a:spLocks noGrp="1"/>
          </p:cNvSpPr>
          <p:nvPr>
            <p:ph idx="1"/>
          </p:nvPr>
        </p:nvSpPr>
        <p:spPr>
          <a:xfrm>
            <a:off x="457200" y="1200151"/>
            <a:ext cx="7086600" cy="3394472"/>
          </a:xfrm>
        </p:spPr>
        <p:txBody>
          <a:bodyPr>
            <a:normAutofit/>
          </a:bodyPr>
          <a:lstStyle/>
          <a:p>
            <a:pPr>
              <a:buNone/>
            </a:pPr>
            <a:r>
              <a:rPr lang="en-US" sz="2800" i="1" dirty="0" smtClean="0"/>
              <a:t>	But above all, my brethren, do not swear, either by heaven or by earth or with any other oath. But let your "Yes," be "Yes," and your "No," "No," lest you fall into judgment. </a:t>
            </a:r>
            <a:endParaRPr lang="en-US" sz="2800" i="1" dirty="0"/>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l"/>
            <a:endParaRPr lang="en-US" sz="3200" b="1" dirty="0"/>
          </a:p>
        </p:txBody>
      </p:sp>
      <p:sp>
        <p:nvSpPr>
          <p:cNvPr id="6" name="Content Placeholder 5"/>
          <p:cNvSpPr>
            <a:spLocks noGrp="1"/>
          </p:cNvSpPr>
          <p:nvPr>
            <p:ph idx="1"/>
          </p:nvPr>
        </p:nvSpPr>
        <p:spPr>
          <a:xfrm>
            <a:off x="457200" y="1200151"/>
            <a:ext cx="7086600" cy="3394472"/>
          </a:xfrm>
        </p:spPr>
        <p:txBody>
          <a:bodyPr>
            <a:normAutofit/>
          </a:bodyPr>
          <a:lstStyle/>
          <a:p>
            <a:pPr>
              <a:buNone/>
            </a:pPr>
            <a:r>
              <a:rPr lang="en-US" dirty="0" smtClean="0"/>
              <a:t>	Someone might say, “Those oaths don’t mean anything!  They’re just part of a ritual.  No one really expects those penalties to be carried out!”  But listen to the Word of God.  Listen to what Jesus says about our words: </a:t>
            </a:r>
            <a:endParaRPr lang="en-US" dirty="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l"/>
            <a:r>
              <a:rPr lang="en-US" sz="3200" b="1" dirty="0" smtClean="0"/>
              <a:t>Matthew 12:36-37</a:t>
            </a:r>
            <a:endParaRPr lang="en-US" sz="3200" b="1" dirty="0"/>
          </a:p>
        </p:txBody>
      </p:sp>
      <p:sp>
        <p:nvSpPr>
          <p:cNvPr id="6" name="Content Placeholder 5"/>
          <p:cNvSpPr>
            <a:spLocks noGrp="1"/>
          </p:cNvSpPr>
          <p:nvPr>
            <p:ph idx="1"/>
          </p:nvPr>
        </p:nvSpPr>
        <p:spPr>
          <a:xfrm>
            <a:off x="457200" y="1200151"/>
            <a:ext cx="7086600" cy="3394472"/>
          </a:xfrm>
        </p:spPr>
        <p:txBody>
          <a:bodyPr>
            <a:normAutofit/>
          </a:bodyPr>
          <a:lstStyle/>
          <a:p>
            <a:pPr>
              <a:buNone/>
            </a:pPr>
            <a:r>
              <a:rPr lang="en-US" sz="2800" i="1" dirty="0" smtClean="0"/>
              <a:t>	But I say to you that for every idle word men may speak, they will give account of it in the Day of Judgment. For by your words you will be justified, and by your words you will be condemned." </a:t>
            </a:r>
            <a:endParaRPr lang="en-US" sz="2800" i="1"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l"/>
            <a:r>
              <a:rPr lang="en-US" sz="3200" b="1" u="sng" dirty="0" smtClean="0"/>
              <a:t>At the 2</a:t>
            </a:r>
            <a:r>
              <a:rPr lang="en-US" sz="3200" b="1" u="sng" baseline="30000" dirty="0" smtClean="0"/>
              <a:t>nd</a:t>
            </a:r>
            <a:r>
              <a:rPr lang="en-US" sz="3200" b="1" u="sng" dirty="0" smtClean="0"/>
              <a:t> level or Fellow Craft Degree</a:t>
            </a:r>
            <a:endParaRPr lang="en-US" sz="3200" b="1" dirty="0"/>
          </a:p>
        </p:txBody>
      </p:sp>
      <p:sp>
        <p:nvSpPr>
          <p:cNvPr id="6" name="Content Placeholder 5"/>
          <p:cNvSpPr>
            <a:spLocks noGrp="1"/>
          </p:cNvSpPr>
          <p:nvPr>
            <p:ph idx="1"/>
          </p:nvPr>
        </p:nvSpPr>
        <p:spPr>
          <a:xfrm>
            <a:off x="457200" y="1200151"/>
            <a:ext cx="7086600" cy="3394472"/>
          </a:xfrm>
        </p:spPr>
        <p:txBody>
          <a:bodyPr>
            <a:normAutofit fontScale="85000" lnSpcReduction="10000"/>
          </a:bodyPr>
          <a:lstStyle/>
          <a:p>
            <a:pPr>
              <a:buNone/>
            </a:pPr>
            <a:r>
              <a:rPr lang="en-US" sz="2800" dirty="0" smtClean="0"/>
              <a:t>	The Initiate is led to place the penalty of “having the left breast torn open, the heart plucked out, and given to the wild beasts of the field and the fowls of the air,… if the vows of secrecy are in any wise broken.</a:t>
            </a:r>
          </a:p>
          <a:p>
            <a:pPr>
              <a:buNone/>
            </a:pPr>
            <a:r>
              <a:rPr lang="en-US" sz="2800" dirty="0" smtClean="0"/>
              <a:t> </a:t>
            </a:r>
            <a:r>
              <a:rPr lang="en-US" sz="2800" b="1" dirty="0" smtClean="0"/>
              <a:t>Degree #2: Fellow Craft – Curses are made on the:</a:t>
            </a:r>
          </a:p>
          <a:p>
            <a:pPr lvl="0">
              <a:buNone/>
            </a:pPr>
            <a:r>
              <a:rPr lang="en-US" sz="2800" i="1" dirty="0" smtClean="0"/>
              <a:t>	-Heart	-Circulatory System</a:t>
            </a:r>
          </a:p>
          <a:p>
            <a:pPr lvl="0">
              <a:buNone/>
            </a:pPr>
            <a:r>
              <a:rPr lang="en-US" sz="2800" i="1" dirty="0" smtClean="0"/>
              <a:t>	-Chest	-Vascular System</a:t>
            </a:r>
          </a:p>
          <a:p>
            <a:pPr lvl="0">
              <a:buNone/>
            </a:pPr>
            <a:r>
              <a:rPr lang="en-US" sz="2800" i="1" dirty="0" smtClean="0"/>
              <a:t>	-Lungs	-Respiratory System</a:t>
            </a:r>
            <a:endParaRPr lang="en-US" sz="2800" i="1"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05979"/>
            <a:ext cx="7086600" cy="857250"/>
          </a:xfrm>
        </p:spPr>
        <p:txBody>
          <a:bodyPr>
            <a:noAutofit/>
          </a:bodyPr>
          <a:lstStyle/>
          <a:p>
            <a:pPr algn="l"/>
            <a:r>
              <a:rPr lang="en-US" sz="3600" b="1" dirty="0" smtClean="0"/>
              <a:t>Can a Christian be a Freemason? </a:t>
            </a:r>
            <a:endParaRPr lang="en-US" sz="3600" b="1" dirty="0"/>
          </a:p>
        </p:txBody>
      </p:sp>
      <p:sp>
        <p:nvSpPr>
          <p:cNvPr id="5" name="Content Placeholder 4"/>
          <p:cNvSpPr>
            <a:spLocks noGrp="1"/>
          </p:cNvSpPr>
          <p:nvPr>
            <p:ph idx="1"/>
          </p:nvPr>
        </p:nvSpPr>
        <p:spPr>
          <a:xfrm>
            <a:off x="457200" y="1200151"/>
            <a:ext cx="7391400" cy="3394472"/>
          </a:xfrm>
        </p:spPr>
        <p:txBody>
          <a:bodyPr>
            <a:normAutofit/>
          </a:bodyPr>
          <a:lstStyle/>
          <a:p>
            <a:pPr>
              <a:buNone/>
            </a:pPr>
            <a:r>
              <a:rPr lang="en-US" sz="2800" dirty="0" smtClean="0"/>
              <a:t>	Experience shows us that they can – but the real question should be, “Should a Christian be a Freemason?”  The answer to that is an emphatic, “No!”</a:t>
            </a:r>
            <a:endParaRPr lang="en-US" sz="2800"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l"/>
            <a:r>
              <a:rPr lang="en-US" sz="3200" b="1" u="sng" dirty="0" smtClean="0"/>
              <a:t>Master Mason or 3</a:t>
            </a:r>
            <a:r>
              <a:rPr lang="en-US" sz="3200" b="1" u="sng" baseline="30000" dirty="0" smtClean="0"/>
              <a:t>rd</a:t>
            </a:r>
            <a:r>
              <a:rPr lang="en-US" sz="3200" b="1" u="sng" dirty="0" smtClean="0"/>
              <a:t> Degree</a:t>
            </a:r>
            <a:endParaRPr lang="en-US" sz="3200" b="1" dirty="0"/>
          </a:p>
        </p:txBody>
      </p:sp>
      <p:sp>
        <p:nvSpPr>
          <p:cNvPr id="6" name="Content Placeholder 5"/>
          <p:cNvSpPr>
            <a:spLocks noGrp="1"/>
          </p:cNvSpPr>
          <p:nvPr>
            <p:ph idx="1"/>
          </p:nvPr>
        </p:nvSpPr>
        <p:spPr>
          <a:xfrm>
            <a:off x="457200" y="1200151"/>
            <a:ext cx="7543800" cy="3394472"/>
          </a:xfrm>
        </p:spPr>
        <p:txBody>
          <a:bodyPr>
            <a:normAutofit/>
          </a:bodyPr>
          <a:lstStyle/>
          <a:p>
            <a:pPr>
              <a:buNone/>
            </a:pPr>
            <a:r>
              <a:rPr lang="en-US" sz="2400" dirty="0" smtClean="0"/>
              <a:t>	The spoken curse is to have “the body cut in two, bowels removed and burned to ashes which are then scattered to the four winds of heaven:</a:t>
            </a:r>
          </a:p>
          <a:p>
            <a:pPr>
              <a:buNone/>
            </a:pPr>
            <a:r>
              <a:rPr lang="en-US" sz="2400" b="1" dirty="0" smtClean="0"/>
              <a:t>Degree #3: The Master Mason – Curses are made on the:</a:t>
            </a:r>
          </a:p>
          <a:p>
            <a:pPr>
              <a:buNone/>
            </a:pPr>
            <a:r>
              <a:rPr lang="en-US" sz="2400" i="1" dirty="0" smtClean="0"/>
              <a:t>	-Stomach		-Gallbladder	-Reproductive</a:t>
            </a:r>
          </a:p>
          <a:p>
            <a:pPr>
              <a:buNone/>
            </a:pPr>
            <a:r>
              <a:rPr lang="en-US" sz="2400" i="1" dirty="0" smtClean="0"/>
              <a:t>	-System		-Womb		-Spleen		</a:t>
            </a:r>
          </a:p>
          <a:p>
            <a:pPr>
              <a:buNone/>
            </a:pPr>
            <a:r>
              <a:rPr lang="en-US" sz="2400" i="1" dirty="0" smtClean="0"/>
              <a:t>	-Digestive System	-Liver		-Kidneys</a:t>
            </a:r>
            <a:endParaRPr lang="en-US" sz="2400" i="1"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l"/>
            <a:r>
              <a:rPr lang="en-US" sz="2800" b="1" u="sng" dirty="0" smtClean="0"/>
              <a:t>Holy Royal Arch Degree and the </a:t>
            </a:r>
            <a:br>
              <a:rPr lang="en-US" sz="2800" b="1" u="sng" dirty="0" smtClean="0"/>
            </a:br>
            <a:r>
              <a:rPr lang="en-US" sz="2800" b="1" u="sng" dirty="0" smtClean="0"/>
              <a:t>Knights Templar Order</a:t>
            </a:r>
            <a:endParaRPr lang="en-US" sz="2800" b="1" dirty="0"/>
          </a:p>
        </p:txBody>
      </p:sp>
      <p:sp>
        <p:nvSpPr>
          <p:cNvPr id="6" name="Content Placeholder 5"/>
          <p:cNvSpPr>
            <a:spLocks noGrp="1"/>
          </p:cNvSpPr>
          <p:nvPr>
            <p:ph idx="1"/>
          </p:nvPr>
        </p:nvSpPr>
        <p:spPr>
          <a:xfrm>
            <a:off x="457200" y="1200151"/>
            <a:ext cx="7086600" cy="3394472"/>
          </a:xfrm>
        </p:spPr>
        <p:txBody>
          <a:bodyPr>
            <a:noAutofit/>
          </a:bodyPr>
          <a:lstStyle/>
          <a:p>
            <a:pPr>
              <a:buNone/>
            </a:pPr>
            <a:r>
              <a:rPr lang="en-US" sz="2400" dirty="0" smtClean="0"/>
              <a:t>	The oath likewise is graphic.  The Initiate speaks for the penalty of “suffering loss of life by having the skull smitten off and the brains exposed to the scorching rays of the noontide sun.”  Further, the Initiate speaks of “having the head struck off and placed on the highest church spire.”  Every Masonic Degree and Order involves similarly graphic death and mutilation penalties.</a:t>
            </a:r>
            <a:endParaRPr lang="en-US" sz="2400" i="1" dirty="0"/>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l"/>
            <a:r>
              <a:rPr lang="en-US" sz="3600" b="1" dirty="0" smtClean="0"/>
              <a:t>Deceptions:</a:t>
            </a:r>
            <a:endParaRPr lang="en-US" sz="3600" b="1" dirty="0"/>
          </a:p>
        </p:txBody>
      </p:sp>
      <p:sp>
        <p:nvSpPr>
          <p:cNvPr id="6" name="Content Placeholder 5"/>
          <p:cNvSpPr>
            <a:spLocks noGrp="1"/>
          </p:cNvSpPr>
          <p:nvPr>
            <p:ph idx="1"/>
          </p:nvPr>
        </p:nvSpPr>
        <p:spPr>
          <a:xfrm>
            <a:off x="457200" y="1200151"/>
            <a:ext cx="7086600" cy="3394472"/>
          </a:xfrm>
        </p:spPr>
        <p:txBody>
          <a:bodyPr>
            <a:noAutofit/>
          </a:bodyPr>
          <a:lstStyle/>
          <a:p>
            <a:pPr>
              <a:buNone/>
            </a:pPr>
            <a:r>
              <a:rPr lang="en-US" sz="2800" dirty="0" smtClean="0"/>
              <a:t>	</a:t>
            </a:r>
            <a:r>
              <a:rPr lang="en-US" sz="2800" b="1" dirty="0" smtClean="0"/>
              <a:t>1.  They wear a white lambskin apron.  </a:t>
            </a:r>
            <a:r>
              <a:rPr lang="en-US" sz="2800" dirty="0" smtClean="0"/>
              <a:t>It represents their righteousness by their good works.  When they die they are buried with it and believe they will wear it when they stand before the Great Architect of the Universe, and will be received because of their good works and self-righteousness.</a:t>
            </a:r>
            <a:endParaRPr lang="en-US" sz="2800" dirty="0"/>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l"/>
            <a:r>
              <a:rPr lang="en-US" sz="3600" b="1" dirty="0" smtClean="0"/>
              <a:t>Deceptions:</a:t>
            </a:r>
            <a:endParaRPr lang="en-US" sz="3600" b="1" dirty="0"/>
          </a:p>
        </p:txBody>
      </p:sp>
      <p:sp>
        <p:nvSpPr>
          <p:cNvPr id="6" name="Content Placeholder 5"/>
          <p:cNvSpPr>
            <a:spLocks noGrp="1"/>
          </p:cNvSpPr>
          <p:nvPr>
            <p:ph idx="1"/>
          </p:nvPr>
        </p:nvSpPr>
        <p:spPr>
          <a:xfrm>
            <a:off x="457200" y="1200151"/>
            <a:ext cx="7086600" cy="3394472"/>
          </a:xfrm>
        </p:spPr>
        <p:txBody>
          <a:bodyPr>
            <a:noAutofit/>
          </a:bodyPr>
          <a:lstStyle/>
          <a:p>
            <a:pPr>
              <a:buNone/>
            </a:pPr>
            <a:r>
              <a:rPr lang="en-US" sz="2800" dirty="0" smtClean="0"/>
              <a:t>	</a:t>
            </a:r>
            <a:r>
              <a:rPr lang="en-US" sz="2800" b="1" dirty="0" smtClean="0"/>
              <a:t>2.  There is a marriage ceremony </a:t>
            </a:r>
            <a:r>
              <a:rPr lang="en-US" sz="2800" dirty="0" smtClean="0"/>
              <a:t>to Masonry where they remove their wedding ring to their spouse and put on the ring of Masonry.  They pledge their devotion to the lodge.</a:t>
            </a:r>
            <a:endParaRPr lang="en-US" sz="2800" dirty="0"/>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l"/>
            <a:r>
              <a:rPr lang="en-US" sz="3600" b="1" dirty="0" smtClean="0"/>
              <a:t>Truth:</a:t>
            </a:r>
            <a:endParaRPr lang="en-US" sz="3600" b="1" dirty="0"/>
          </a:p>
        </p:txBody>
      </p:sp>
      <p:sp>
        <p:nvSpPr>
          <p:cNvPr id="6" name="Content Placeholder 5"/>
          <p:cNvSpPr>
            <a:spLocks noGrp="1"/>
          </p:cNvSpPr>
          <p:nvPr>
            <p:ph idx="1"/>
          </p:nvPr>
        </p:nvSpPr>
        <p:spPr>
          <a:xfrm>
            <a:off x="457200" y="1200151"/>
            <a:ext cx="7924800" cy="3394472"/>
          </a:xfrm>
        </p:spPr>
        <p:txBody>
          <a:bodyPr>
            <a:noAutofit/>
          </a:bodyPr>
          <a:lstStyle/>
          <a:p>
            <a:pPr>
              <a:buNone/>
            </a:pPr>
            <a:r>
              <a:rPr lang="en-US" sz="2800" b="1" dirty="0" smtClean="0"/>
              <a:t>There is a counterfeit for every truth in Gods word.</a:t>
            </a:r>
          </a:p>
          <a:p>
            <a:pPr>
              <a:buNone/>
            </a:pPr>
            <a:endParaRPr lang="en-US" sz="1200" b="1" dirty="0" smtClean="0"/>
          </a:p>
          <a:p>
            <a:pPr>
              <a:buNone/>
            </a:pPr>
            <a:r>
              <a:rPr lang="en-US" sz="2800" b="1" dirty="0" smtClean="0"/>
              <a:t>1.  The white apron </a:t>
            </a:r>
            <a:r>
              <a:rPr lang="en-US" sz="2800" dirty="0" smtClean="0"/>
              <a:t>made from a lamb’s skin competes with Jesus as the lamb of Calvary.  It is through His shed blood, the Lamb of God, and His righteousness only, that we can come before the Heavenly Father, the Creator of all things.</a:t>
            </a:r>
            <a:endParaRPr lang="en-US" sz="2800" dirty="0"/>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l"/>
            <a:r>
              <a:rPr lang="en-US" sz="3600" b="1" dirty="0" smtClean="0"/>
              <a:t>Truth:</a:t>
            </a:r>
            <a:endParaRPr lang="en-US" sz="3600" b="1" dirty="0"/>
          </a:p>
        </p:txBody>
      </p:sp>
      <p:sp>
        <p:nvSpPr>
          <p:cNvPr id="6" name="Content Placeholder 5"/>
          <p:cNvSpPr>
            <a:spLocks noGrp="1"/>
          </p:cNvSpPr>
          <p:nvPr>
            <p:ph idx="1"/>
          </p:nvPr>
        </p:nvSpPr>
        <p:spPr>
          <a:xfrm>
            <a:off x="457200" y="1200151"/>
            <a:ext cx="7924800" cy="3394472"/>
          </a:xfrm>
        </p:spPr>
        <p:txBody>
          <a:bodyPr>
            <a:noAutofit/>
          </a:bodyPr>
          <a:lstStyle/>
          <a:p>
            <a:pPr>
              <a:buNone/>
            </a:pPr>
            <a:r>
              <a:rPr lang="en-US" sz="2800" b="1" dirty="0" smtClean="0"/>
              <a:t>There is a counterfeit for every truth in Gods word.</a:t>
            </a:r>
          </a:p>
          <a:p>
            <a:pPr>
              <a:buNone/>
            </a:pPr>
            <a:endParaRPr lang="en-US" sz="1200" b="1" dirty="0" smtClean="0"/>
          </a:p>
          <a:p>
            <a:pPr>
              <a:buNone/>
            </a:pPr>
            <a:r>
              <a:rPr lang="en-US" sz="2800" b="1" dirty="0" smtClean="0"/>
              <a:t>2.  We are the bride of Christ.  </a:t>
            </a:r>
            <a:r>
              <a:rPr lang="en-US" sz="2800" dirty="0" smtClean="0"/>
              <a:t>We pledge our devotion to and covenant with our spouse and no other.</a:t>
            </a:r>
            <a:endParaRPr lang="en-US" sz="2800" dirty="0"/>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l"/>
            <a:endParaRPr lang="en-US" sz="3600" b="1" dirty="0"/>
          </a:p>
        </p:txBody>
      </p:sp>
      <p:sp>
        <p:nvSpPr>
          <p:cNvPr id="6" name="Content Placeholder 5"/>
          <p:cNvSpPr>
            <a:spLocks noGrp="1"/>
          </p:cNvSpPr>
          <p:nvPr>
            <p:ph idx="1"/>
          </p:nvPr>
        </p:nvSpPr>
        <p:spPr>
          <a:xfrm>
            <a:off x="457200" y="1200151"/>
            <a:ext cx="6858000" cy="3394472"/>
          </a:xfrm>
        </p:spPr>
        <p:txBody>
          <a:bodyPr>
            <a:noAutofit/>
          </a:bodyPr>
          <a:lstStyle/>
          <a:p>
            <a:pPr>
              <a:buNone/>
            </a:pPr>
            <a:r>
              <a:rPr lang="en-US" dirty="0" smtClean="0"/>
              <a:t>	</a:t>
            </a:r>
            <a:r>
              <a:rPr lang="en-US" b="1" dirty="0" smtClean="0"/>
              <a:t>Beware of the Angel of Light</a:t>
            </a:r>
            <a:r>
              <a:rPr lang="en-US" dirty="0" smtClean="0"/>
              <a:t>, wolves in sheep’s clothing, the mixing of truth and error.  Freemasonry is cloaked in good works.</a:t>
            </a:r>
            <a:endParaRPr lang="en-US" dirty="0"/>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l"/>
            <a:r>
              <a:rPr lang="en-US" sz="3600" b="1" dirty="0" smtClean="0"/>
              <a:t>Mormon History</a:t>
            </a:r>
            <a:endParaRPr lang="en-US" sz="3600" b="1" dirty="0"/>
          </a:p>
        </p:txBody>
      </p:sp>
      <p:sp>
        <p:nvSpPr>
          <p:cNvPr id="6" name="Content Placeholder 5"/>
          <p:cNvSpPr>
            <a:spLocks noGrp="1"/>
          </p:cNvSpPr>
          <p:nvPr>
            <p:ph idx="1"/>
          </p:nvPr>
        </p:nvSpPr>
        <p:spPr>
          <a:xfrm>
            <a:off x="457200" y="1200151"/>
            <a:ext cx="7162800" cy="3394472"/>
          </a:xfrm>
        </p:spPr>
        <p:txBody>
          <a:bodyPr>
            <a:noAutofit/>
          </a:bodyPr>
          <a:lstStyle/>
          <a:p>
            <a:pPr>
              <a:buNone/>
            </a:pPr>
            <a:r>
              <a:rPr lang="en-US" sz="2800" dirty="0" smtClean="0"/>
              <a:t>	Many of the rites of the Mormon Church involve similar rituals and oaths.  The founder of Mormonism, Joseph Smith, was thrown out of Freemasonry for revealing the secrets of the Lodge by teaching them to his followers as “Divine revelation.”</a:t>
            </a:r>
          </a:p>
          <a:p>
            <a:pPr>
              <a:buNone/>
            </a:pPr>
            <a:r>
              <a:rPr lang="en-US" sz="2800" dirty="0" smtClean="0"/>
              <a:t> </a:t>
            </a:r>
            <a:endParaRPr lang="en-US" sz="2800" dirty="0"/>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l"/>
            <a:r>
              <a:rPr lang="en-US" sz="3600" b="1" dirty="0" smtClean="0"/>
              <a:t>Mormon History</a:t>
            </a:r>
            <a:endParaRPr lang="en-US" sz="3600" b="1" dirty="0"/>
          </a:p>
        </p:txBody>
      </p:sp>
      <p:sp>
        <p:nvSpPr>
          <p:cNvPr id="6" name="Content Placeholder 5"/>
          <p:cNvSpPr>
            <a:spLocks noGrp="1"/>
          </p:cNvSpPr>
          <p:nvPr>
            <p:ph idx="1"/>
          </p:nvPr>
        </p:nvSpPr>
        <p:spPr>
          <a:xfrm>
            <a:off x="457200" y="1200151"/>
            <a:ext cx="7162800" cy="3394472"/>
          </a:xfrm>
        </p:spPr>
        <p:txBody>
          <a:bodyPr>
            <a:noAutofit/>
          </a:bodyPr>
          <a:lstStyle/>
          <a:p>
            <a:pPr>
              <a:buNone/>
            </a:pPr>
            <a:r>
              <a:rPr lang="en-US" sz="2800" dirty="0" smtClean="0"/>
              <a:t>	Mormon pioneer Brigham Young also was expelled from Freemasonry.  But the Masonic Square and Compass are on Mormon temple veils and on the breast of the sacred undergarments Mormons wear.</a:t>
            </a:r>
            <a:endParaRPr lang="en-US" sz="2800" dirty="0"/>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l"/>
            <a:r>
              <a:rPr lang="en-US" sz="3600" b="1" dirty="0" smtClean="0"/>
              <a:t>Offshoots</a:t>
            </a:r>
            <a:endParaRPr lang="en-US" sz="3600" b="1" dirty="0"/>
          </a:p>
        </p:txBody>
      </p:sp>
      <p:sp>
        <p:nvSpPr>
          <p:cNvPr id="6" name="Content Placeholder 5"/>
          <p:cNvSpPr>
            <a:spLocks noGrp="1"/>
          </p:cNvSpPr>
          <p:nvPr>
            <p:ph idx="1"/>
          </p:nvPr>
        </p:nvSpPr>
        <p:spPr>
          <a:xfrm>
            <a:off x="457200" y="1200151"/>
            <a:ext cx="7162800" cy="3394472"/>
          </a:xfrm>
        </p:spPr>
        <p:txBody>
          <a:bodyPr>
            <a:noAutofit/>
          </a:bodyPr>
          <a:lstStyle/>
          <a:p>
            <a:pPr>
              <a:buNone/>
            </a:pPr>
            <a:r>
              <a:rPr lang="en-US" sz="2800" dirty="0" smtClean="0"/>
              <a:t>	There are at least 30 offshoots from Freemasonry.  Most all of these lodges and secret societies engage in vows and curses. Many of them are not limited to men.  There are a variety of women’s, girls, and boys’ organizations all very closely associated with Freemasonry.</a:t>
            </a:r>
            <a:endParaRPr lang="en-US" sz="2800"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05979"/>
            <a:ext cx="7620000" cy="857250"/>
          </a:xfrm>
        </p:spPr>
        <p:txBody>
          <a:bodyPr>
            <a:noAutofit/>
          </a:bodyPr>
          <a:lstStyle/>
          <a:p>
            <a:pPr algn="l"/>
            <a:r>
              <a:rPr lang="en-US" sz="3200" b="1" dirty="0" smtClean="0"/>
              <a:t>Freemasonry is a </a:t>
            </a:r>
            <a:r>
              <a:rPr lang="en-US" sz="3200" b="1" dirty="0" err="1" smtClean="0"/>
              <a:t>Luciferian</a:t>
            </a:r>
            <a:r>
              <a:rPr lang="en-US" sz="3200" b="1" dirty="0" smtClean="0"/>
              <a:t> organization</a:t>
            </a:r>
            <a:endParaRPr lang="en-US" sz="3200" b="1" dirty="0"/>
          </a:p>
        </p:txBody>
      </p:sp>
      <p:sp>
        <p:nvSpPr>
          <p:cNvPr id="5" name="Content Placeholder 4"/>
          <p:cNvSpPr>
            <a:spLocks noGrp="1"/>
          </p:cNvSpPr>
          <p:nvPr>
            <p:ph idx="1"/>
          </p:nvPr>
        </p:nvSpPr>
        <p:spPr>
          <a:xfrm>
            <a:off x="457200" y="1200151"/>
            <a:ext cx="7391400" cy="3394472"/>
          </a:xfrm>
        </p:spPr>
        <p:txBody>
          <a:bodyPr/>
          <a:lstStyle/>
          <a:p>
            <a:pPr>
              <a:buNone/>
            </a:pPr>
            <a:r>
              <a:rPr lang="en-US" dirty="0" smtClean="0"/>
              <a:t>	</a:t>
            </a:r>
            <a:r>
              <a:rPr lang="en-US" sz="2800" dirty="0" smtClean="0"/>
              <a:t>They worship Lucifer as the creator of all things, i.e. “The Great Architect of the Universe,” the creator of the godhead.  Lucifer himself is worshipped in the 33</a:t>
            </a:r>
            <a:r>
              <a:rPr lang="en-US" sz="2800" baseline="30000" dirty="0" smtClean="0"/>
              <a:t>rd</a:t>
            </a:r>
            <a:r>
              <a:rPr lang="en-US" sz="2800" dirty="0" smtClean="0"/>
              <a:t> degree.</a:t>
            </a:r>
          </a:p>
          <a:p>
            <a:pPr>
              <a:buNone/>
            </a:pPr>
            <a:endParaRPr lang="en-US" sz="2800" dirty="0" smtClean="0"/>
          </a:p>
          <a:p>
            <a:pPr>
              <a:buNone/>
            </a:pPr>
            <a:r>
              <a:rPr lang="en-US" sz="2800" b="1" dirty="0" smtClean="0"/>
              <a:t>Some of their doctrine</a:t>
            </a:r>
            <a:endParaRPr lang="en-US" b="1" dirty="0" smtClean="0"/>
          </a:p>
          <a:p>
            <a:pPr>
              <a:buNone/>
            </a:pPr>
            <a:endParaRPr lang="en-US" dirty="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l"/>
            <a:r>
              <a:rPr lang="en-US" sz="3600" b="1" dirty="0" smtClean="0"/>
              <a:t>Rituals</a:t>
            </a:r>
            <a:endParaRPr lang="en-US" sz="3600" b="1" dirty="0"/>
          </a:p>
        </p:txBody>
      </p:sp>
      <p:sp>
        <p:nvSpPr>
          <p:cNvPr id="6" name="Content Placeholder 5"/>
          <p:cNvSpPr>
            <a:spLocks noGrp="1"/>
          </p:cNvSpPr>
          <p:nvPr>
            <p:ph idx="1"/>
          </p:nvPr>
        </p:nvSpPr>
        <p:spPr>
          <a:xfrm>
            <a:off x="457200" y="1200151"/>
            <a:ext cx="7162800" cy="3394472"/>
          </a:xfrm>
        </p:spPr>
        <p:txBody>
          <a:bodyPr>
            <a:noAutofit/>
          </a:bodyPr>
          <a:lstStyle/>
          <a:p>
            <a:pPr>
              <a:buNone/>
            </a:pPr>
            <a:r>
              <a:rPr lang="en-US" sz="2800" dirty="0" smtClean="0"/>
              <a:t>	Attacked and mock murder by a gang of men, while wearing a hoodwink and beaten.  Then thrown into a coffin to signify death.  Afterwards, they are raised from the dead into the life of Masonry.</a:t>
            </a:r>
          </a:p>
          <a:p>
            <a:pPr>
              <a:buNone/>
            </a:pPr>
            <a:r>
              <a:rPr lang="en-US" sz="2800" dirty="0" smtClean="0"/>
              <a:t> </a:t>
            </a:r>
            <a:endParaRPr lang="en-US" sz="2800" dirty="0"/>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l"/>
            <a:r>
              <a:rPr lang="en-US" sz="3600" b="1" dirty="0" smtClean="0"/>
              <a:t>Rituals</a:t>
            </a:r>
            <a:endParaRPr lang="en-US" sz="3600" b="1" dirty="0"/>
          </a:p>
        </p:txBody>
      </p:sp>
      <p:sp>
        <p:nvSpPr>
          <p:cNvPr id="6" name="Content Placeholder 5"/>
          <p:cNvSpPr>
            <a:spLocks noGrp="1"/>
          </p:cNvSpPr>
          <p:nvPr>
            <p:ph idx="1"/>
          </p:nvPr>
        </p:nvSpPr>
        <p:spPr>
          <a:xfrm>
            <a:off x="457200" y="1200151"/>
            <a:ext cx="7162800" cy="3394472"/>
          </a:xfrm>
        </p:spPr>
        <p:txBody>
          <a:bodyPr>
            <a:noAutofit/>
          </a:bodyPr>
          <a:lstStyle/>
          <a:p>
            <a:pPr>
              <a:buNone/>
            </a:pPr>
            <a:r>
              <a:rPr lang="en-US" sz="2800" dirty="0" smtClean="0"/>
              <a:t>	Take a vow while a sharp pointed spear or a compass point is pressed against their naked left breast and vow to die by a sharp stabbing pain in their chest if they ever forsake masonry.</a:t>
            </a:r>
          </a:p>
          <a:p>
            <a:pPr>
              <a:buNone/>
            </a:pPr>
            <a:endParaRPr lang="en-US" sz="2800" dirty="0" smtClean="0"/>
          </a:p>
          <a:p>
            <a:pPr>
              <a:buNone/>
            </a:pPr>
            <a:r>
              <a:rPr lang="en-US" sz="2800" dirty="0" smtClean="0"/>
              <a:t> </a:t>
            </a:r>
            <a:endParaRPr lang="en-US" sz="2800" dirty="0"/>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sz="2800" dirty="0">
              <a:latin typeface="+mj-lt"/>
            </a:endParaRPr>
          </a:p>
        </p:txBody>
      </p:sp>
      <p:sp>
        <p:nvSpPr>
          <p:cNvPr id="2051" name="Rectangle 3"/>
          <p:cNvSpPr>
            <a:spLocks noGrp="1" noChangeArrowheads="1"/>
          </p:cNvSpPr>
          <p:nvPr>
            <p:ph idx="1"/>
          </p:nvPr>
        </p:nvSpPr>
        <p:spPr/>
        <p:txBody>
          <a:bodyPr>
            <a:normAutofit/>
          </a:bodyPr>
          <a:lstStyle/>
          <a:p>
            <a:pPr algn="l" eaLnBrk="1" hangingPunct="1">
              <a:buNone/>
            </a:pPr>
            <a:r>
              <a:rPr lang="en-US" altLang="zh-CN" sz="4400" b="1" dirty="0" smtClean="0">
                <a:solidFill>
                  <a:schemeClr val="tx1"/>
                </a:solidFill>
                <a:latin typeface="+mj-lt"/>
                <a:ea typeface="SimSun" pitchFamily="2" charset="-122"/>
              </a:rPr>
              <a:t>REVERSING THE</a:t>
            </a:r>
          </a:p>
          <a:p>
            <a:pPr algn="l" eaLnBrk="1" hangingPunct="1">
              <a:buNone/>
            </a:pPr>
            <a:r>
              <a:rPr lang="en-US" altLang="zh-CN" sz="4400" b="1" dirty="0" smtClean="0">
                <a:solidFill>
                  <a:schemeClr val="tx1"/>
                </a:solidFill>
                <a:latin typeface="+mj-lt"/>
                <a:ea typeface="SimSun" pitchFamily="2" charset="-122"/>
              </a:rPr>
              <a:t>EFFECTS OF FREEMASONRY</a:t>
            </a:r>
            <a:r>
              <a:rPr lang="en-US" altLang="zh-CN" sz="4400" dirty="0" smtClean="0">
                <a:solidFill>
                  <a:schemeClr val="tx1"/>
                </a:solidFill>
                <a:latin typeface="+mj-lt"/>
                <a:ea typeface="SimSun" pitchFamily="2" charset="-122"/>
              </a:rPr>
              <a:t> </a:t>
            </a:r>
            <a:endParaRPr lang="en-US" altLang="en-US" sz="4400" dirty="0" smtClean="0">
              <a:solidFill>
                <a:schemeClr val="tx1"/>
              </a:solidFill>
              <a:latin typeface="+mj-lt"/>
            </a:endParaRP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l" eaLnBrk="1" hangingPunct="1"/>
            <a:r>
              <a:rPr lang="en-US" altLang="en-US" sz="2800" b="1" dirty="0" smtClean="0">
                <a:solidFill>
                  <a:schemeClr val="tx1"/>
                </a:solidFill>
                <a:latin typeface="+mj-lt"/>
              </a:rPr>
              <a:t>FREEMASONRY</a:t>
            </a:r>
          </a:p>
        </p:txBody>
      </p:sp>
      <p:sp>
        <p:nvSpPr>
          <p:cNvPr id="3075" name="Rectangle 3"/>
          <p:cNvSpPr>
            <a:spLocks noGrp="1" noChangeArrowheads="1"/>
          </p:cNvSpPr>
          <p:nvPr>
            <p:ph idx="1"/>
          </p:nvPr>
        </p:nvSpPr>
        <p:spPr/>
        <p:txBody>
          <a:bodyPr>
            <a:normAutofit/>
          </a:bodyPr>
          <a:lstStyle/>
          <a:p>
            <a:pPr algn="l" eaLnBrk="1" hangingPunct="1">
              <a:buFontTx/>
              <a:buNone/>
            </a:pPr>
            <a:r>
              <a:rPr lang="en-US" altLang="en-US" sz="2800" dirty="0" smtClean="0">
                <a:solidFill>
                  <a:schemeClr val="tx1"/>
                </a:solidFill>
                <a:latin typeface="+mj-lt"/>
                <a:ea typeface="SimSun" pitchFamily="2" charset="-122"/>
                <a:cs typeface="Times New Roman" pitchFamily="18" charset="0"/>
              </a:rPr>
              <a:t>When you look prophetically at the steps in the Masonic initiation ceremony, what you see is a well thought out system designed to capture the spirit, soul and body of a person as well as to gain control of their identity, destiny and value.</a:t>
            </a: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eaLnBrk="1" hangingPunct="1"/>
            <a:r>
              <a:rPr lang="en-US" altLang="en-US" sz="2800" b="1" dirty="0" smtClean="0">
                <a:solidFill>
                  <a:schemeClr val="tx1"/>
                </a:solidFill>
                <a:latin typeface="+mj-lt"/>
              </a:rPr>
              <a:t>FREEMASONRY</a:t>
            </a:r>
          </a:p>
        </p:txBody>
      </p:sp>
      <p:sp>
        <p:nvSpPr>
          <p:cNvPr id="4099" name="Rectangle 3"/>
          <p:cNvSpPr>
            <a:spLocks noGrp="1" noChangeArrowheads="1"/>
          </p:cNvSpPr>
          <p:nvPr>
            <p:ph idx="1"/>
          </p:nvPr>
        </p:nvSpPr>
        <p:spPr/>
        <p:txBody>
          <a:bodyPr>
            <a:normAutofit/>
          </a:bodyPr>
          <a:lstStyle/>
          <a:p>
            <a:pPr algn="l" eaLnBrk="1" hangingPunct="1">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Each step requires the person to relinquish part of who they are to Freemasonry.</a:t>
            </a:r>
          </a:p>
          <a:p>
            <a:pPr algn="l" eaLnBrk="1" hangingPunct="1">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These things will also influence his children and children’s children.  It is a blood line issue.</a:t>
            </a:r>
          </a:p>
          <a:p>
            <a:pPr algn="l" eaLnBrk="1" hangingPunct="1">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Let’s take a look to see exactly what takes place in the Initiation ceremony.</a:t>
            </a: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Effect on Identity, Worth and Destiny</a:t>
            </a:r>
          </a:p>
        </p:txBody>
      </p:sp>
      <p:sp>
        <p:nvSpPr>
          <p:cNvPr id="5123" name="Rectangle 3"/>
          <p:cNvSpPr>
            <a:spLocks noGrp="1" noChangeArrowheads="1"/>
          </p:cNvSpPr>
          <p:nvPr>
            <p:ph idx="1"/>
          </p:nvPr>
        </p:nvSpPr>
        <p:spPr/>
        <p:txBody>
          <a:bodyPr>
            <a:normAutofit/>
          </a:bodyPr>
          <a:lstStyle/>
          <a:p>
            <a:pPr marL="514350" indent="-514350" algn="l" eaLnBrk="1" hangingPunct="1">
              <a:buFontTx/>
              <a:buNone/>
            </a:pPr>
            <a:r>
              <a:rPr lang="en-US" altLang="en-US" sz="2800" b="1" dirty="0" smtClean="0">
                <a:solidFill>
                  <a:schemeClr val="tx1"/>
                </a:solidFill>
                <a:latin typeface="+mj-lt"/>
                <a:ea typeface="SimSun" pitchFamily="2" charset="-122"/>
                <a:cs typeface="Times New Roman" pitchFamily="18" charset="0"/>
              </a:rPr>
              <a:t>1. Exchange of clothing. </a:t>
            </a:r>
          </a:p>
          <a:p>
            <a:pPr marL="514350" indent="-514350" algn="l" eaLnBrk="1" hangingPunct="1">
              <a:buFontTx/>
              <a:buNone/>
            </a:pPr>
            <a:r>
              <a:rPr lang="en-US" altLang="en-US" sz="2800" dirty="0" smtClean="0">
                <a:solidFill>
                  <a:schemeClr val="tx1"/>
                </a:solidFill>
                <a:latin typeface="+mj-lt"/>
                <a:ea typeface="SimSun" pitchFamily="2" charset="-122"/>
                <a:cs typeface="Times New Roman" pitchFamily="18" charset="0"/>
              </a:rPr>
              <a:t>	The first step is for the initiate to remove his clothing and put on special clothing for the initiation – pajamas.</a:t>
            </a:r>
          </a:p>
          <a:p>
            <a:pPr marL="514350" indent="-514350" algn="l" eaLnBrk="1" hangingPunct="1">
              <a:buFontTx/>
              <a:buNone/>
            </a:pPr>
            <a:r>
              <a:rPr lang="en-US" altLang="en-US" sz="2800" dirty="0" smtClean="0">
                <a:solidFill>
                  <a:schemeClr val="tx1"/>
                </a:solidFill>
                <a:latin typeface="+mj-lt"/>
                <a:ea typeface="SimSun" pitchFamily="2" charset="-122"/>
                <a:cs typeface="Times New Roman" pitchFamily="18" charset="0"/>
              </a:rPr>
              <a:t>	Clothing is a prophetic symbol of identity and authority. </a:t>
            </a: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Effect on Identity, Worth and Destiny</a:t>
            </a:r>
          </a:p>
        </p:txBody>
      </p:sp>
      <p:sp>
        <p:nvSpPr>
          <p:cNvPr id="6147" name="Rectangle 3"/>
          <p:cNvSpPr>
            <a:spLocks noGrp="1" noChangeArrowheads="1"/>
          </p:cNvSpPr>
          <p:nvPr>
            <p:ph idx="1"/>
          </p:nvPr>
        </p:nvSpPr>
        <p:spPr/>
        <p:txBody>
          <a:bodyPr>
            <a:normAutofit/>
          </a:bodyPr>
          <a:lstStyle/>
          <a:p>
            <a:pPr marL="514350" indent="-514350" algn="l" eaLnBrk="1" hangingPunct="1">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If you see someone in a policeman’s  uniform, you know their identity.</a:t>
            </a:r>
          </a:p>
          <a:p>
            <a:pPr marL="514350" indent="-514350" algn="l" eaLnBrk="1" hangingPunct="1">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The initiate is stripped of his God given identity of an </a:t>
            </a:r>
            <a:r>
              <a:rPr lang="en-US" altLang="en-US" sz="2800" dirty="0" err="1" smtClean="0">
                <a:solidFill>
                  <a:schemeClr val="tx1"/>
                </a:solidFill>
                <a:latin typeface="+mj-lt"/>
                <a:ea typeface="SimSun" pitchFamily="2" charset="-122"/>
                <a:cs typeface="Times New Roman" pitchFamily="18" charset="0"/>
              </a:rPr>
              <a:t>overcomer</a:t>
            </a:r>
            <a:r>
              <a:rPr lang="en-US" altLang="en-US" sz="2800" dirty="0" smtClean="0">
                <a:solidFill>
                  <a:schemeClr val="tx1"/>
                </a:solidFill>
                <a:latin typeface="+mj-lt"/>
                <a:ea typeface="SimSun" pitchFamily="2" charset="-122"/>
                <a:cs typeface="Times New Roman" pitchFamily="18" charset="0"/>
              </a:rPr>
              <a:t> clothed in spiritual armor and is given a new identity of passivity, sleep, confinement.</a:t>
            </a:r>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Effect on Identity, Worth and Destiny</a:t>
            </a:r>
          </a:p>
        </p:txBody>
      </p:sp>
      <p:sp>
        <p:nvSpPr>
          <p:cNvPr id="7171" name="Rectangle 3"/>
          <p:cNvSpPr>
            <a:spLocks noGrp="1" noChangeArrowheads="1"/>
          </p:cNvSpPr>
          <p:nvPr>
            <p:ph idx="1"/>
          </p:nvPr>
        </p:nvSpPr>
        <p:spPr/>
        <p:txBody>
          <a:bodyPr>
            <a:normAutofit/>
          </a:bodyPr>
          <a:lstStyle/>
          <a:p>
            <a:pPr marL="514350" indent="-514350" algn="l" eaLnBrk="1" hangingPunct="1">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Clothing is linked to authority.</a:t>
            </a:r>
          </a:p>
          <a:p>
            <a:pPr marL="514350" indent="-514350" algn="l" eaLnBrk="1" hangingPunct="1">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Again, if you see someone in a policeman’s uniform, you know what they have authority to do.</a:t>
            </a:r>
          </a:p>
          <a:p>
            <a:pPr marL="514350" indent="-514350" algn="l" eaLnBrk="1" hangingPunct="1">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How much authority </a:t>
            </a:r>
            <a:r>
              <a:rPr lang="en-US" altLang="en-US" sz="2800" dirty="0" smtClean="0">
                <a:solidFill>
                  <a:schemeClr val="tx1"/>
                </a:solidFill>
                <a:latin typeface="+mj-lt"/>
                <a:ea typeface="SimSun" pitchFamily="2" charset="-122"/>
                <a:cs typeface="Times New Roman" pitchFamily="18" charset="0"/>
              </a:rPr>
              <a:t>do </a:t>
            </a:r>
            <a:r>
              <a:rPr lang="en-US" altLang="en-US" sz="2800" dirty="0" smtClean="0">
                <a:solidFill>
                  <a:schemeClr val="tx1"/>
                </a:solidFill>
                <a:latin typeface="+mj-lt"/>
                <a:ea typeface="SimSun" pitchFamily="2" charset="-122"/>
                <a:cs typeface="Times New Roman" pitchFamily="18" charset="0"/>
              </a:rPr>
              <a:t>you attribute to someone wearing pajamas?</a:t>
            </a:r>
          </a:p>
          <a:p>
            <a:pPr marL="514350" indent="-514350" algn="l" eaLnBrk="1" hangingPunct="1">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Later, they are given other clothing which identifies them as Masons.</a:t>
            </a: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Effect on Identity, Worth and Destiny</a:t>
            </a:r>
          </a:p>
        </p:txBody>
      </p:sp>
      <p:sp>
        <p:nvSpPr>
          <p:cNvPr id="8195" name="Rectangle 3"/>
          <p:cNvSpPr>
            <a:spLocks noGrp="1" noChangeArrowheads="1"/>
          </p:cNvSpPr>
          <p:nvPr>
            <p:ph idx="1"/>
          </p:nvPr>
        </p:nvSpPr>
        <p:spPr>
          <a:xfrm>
            <a:off x="457200" y="1276350"/>
            <a:ext cx="7772400" cy="3394472"/>
          </a:xfrm>
        </p:spPr>
        <p:txBody>
          <a:bodyPr>
            <a:normAutofit/>
          </a:bodyPr>
          <a:lstStyle/>
          <a:p>
            <a:pPr algn="l" eaLnBrk="1" hangingPunct="1">
              <a:buFontTx/>
              <a:buNone/>
            </a:pPr>
            <a:r>
              <a:rPr lang="en-US" altLang="en-US" sz="2800" b="1" dirty="0" smtClean="0">
                <a:solidFill>
                  <a:schemeClr val="tx1"/>
                </a:solidFill>
                <a:latin typeface="+mj-lt"/>
                <a:ea typeface="SimSun" pitchFamily="2" charset="-122"/>
                <a:cs typeface="Times New Roman" pitchFamily="18" charset="0"/>
              </a:rPr>
              <a:t>2. Removal of all valuables</a:t>
            </a:r>
          </a:p>
          <a:p>
            <a:pPr algn="l" eaLnBrk="1" hangingPunct="1">
              <a:buFontTx/>
              <a:buNone/>
            </a:pPr>
            <a:r>
              <a:rPr lang="en-US" altLang="en-US" sz="2800" dirty="0" smtClean="0">
                <a:solidFill>
                  <a:schemeClr val="tx1"/>
                </a:solidFill>
                <a:latin typeface="+mj-lt"/>
                <a:ea typeface="SimSun" pitchFamily="2" charset="-122"/>
                <a:cs typeface="Times New Roman" pitchFamily="18" charset="0"/>
              </a:rPr>
              <a:t>	The initiate turns over their money, keys, rings and other jewelry.  These have to do with a person’s value, both personal and material.  Their God given, intrinsic worth and value as a person is lost.  They no longer have value just because they are created by God.</a:t>
            </a:r>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Effect on Identity, Worth and Destiny</a:t>
            </a:r>
          </a:p>
        </p:txBody>
      </p:sp>
      <p:sp>
        <p:nvSpPr>
          <p:cNvPr id="9219" name="Rectangle 3"/>
          <p:cNvSpPr>
            <a:spLocks noGrp="1" noChangeArrowheads="1"/>
          </p:cNvSpPr>
          <p:nvPr>
            <p:ph idx="1"/>
          </p:nvPr>
        </p:nvSpPr>
        <p:spPr/>
        <p:txBody>
          <a:bodyPr>
            <a:normAutofit/>
          </a:bodyPr>
          <a:lstStyle/>
          <a:p>
            <a:pPr algn="l" eaLnBrk="1" hangingPunct="1">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They must now earn their personal value by proving how valuable they are to Freemasonry. </a:t>
            </a:r>
          </a:p>
          <a:p>
            <a:pPr algn="l" eaLnBrk="1" hangingPunct="1">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This is one of the marks of every false worship system – you must work to prove your worth.</a:t>
            </a:r>
          </a:p>
          <a:p>
            <a:pPr algn="l" eaLnBrk="1" hangingPunct="1">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Your value is determined by how hard you work to serve the system.</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05979"/>
            <a:ext cx="7620000" cy="857250"/>
          </a:xfrm>
        </p:spPr>
        <p:txBody>
          <a:bodyPr>
            <a:noAutofit/>
          </a:bodyPr>
          <a:lstStyle/>
          <a:p>
            <a:pPr algn="l"/>
            <a:r>
              <a:rPr lang="en-US" sz="3200" b="1" dirty="0" smtClean="0"/>
              <a:t>They have a false Trinitarian deity</a:t>
            </a:r>
            <a:endParaRPr lang="en-US" sz="3200" b="1" dirty="0"/>
          </a:p>
        </p:txBody>
      </p:sp>
      <p:sp>
        <p:nvSpPr>
          <p:cNvPr id="5" name="Content Placeholder 4"/>
          <p:cNvSpPr>
            <a:spLocks noGrp="1"/>
          </p:cNvSpPr>
          <p:nvPr>
            <p:ph idx="1"/>
          </p:nvPr>
        </p:nvSpPr>
        <p:spPr>
          <a:xfrm>
            <a:off x="457200" y="1200151"/>
            <a:ext cx="7620000" cy="3394472"/>
          </a:xfrm>
        </p:spPr>
        <p:txBody>
          <a:bodyPr>
            <a:normAutofit/>
          </a:bodyPr>
          <a:lstStyle/>
          <a:p>
            <a:pPr>
              <a:buNone/>
            </a:pPr>
            <a:r>
              <a:rPr lang="en-US" sz="2800" dirty="0" smtClean="0"/>
              <a:t>The name is AUM.  Its three parts are the three highest Hindu deities in the Hindu religion:</a:t>
            </a:r>
          </a:p>
          <a:p>
            <a:pPr lvl="1"/>
            <a:r>
              <a:rPr lang="en-US" sz="2400" dirty="0" smtClean="0"/>
              <a:t>Brahma – The Creator </a:t>
            </a:r>
          </a:p>
          <a:p>
            <a:pPr lvl="1"/>
            <a:r>
              <a:rPr lang="en-US" sz="2400" dirty="0" smtClean="0"/>
              <a:t>Vishnu – The Preserver</a:t>
            </a:r>
          </a:p>
          <a:p>
            <a:pPr lvl="1"/>
            <a:r>
              <a:rPr lang="en-US" sz="2400" dirty="0" smtClean="0"/>
              <a:t>Shiva – The Destroyer</a:t>
            </a:r>
          </a:p>
          <a:p>
            <a:pPr>
              <a:buNone/>
            </a:pPr>
            <a:r>
              <a:rPr lang="en-US" sz="2800" dirty="0" smtClean="0"/>
              <a:t>AUM is the spirit that people call into them when they sit and meditate.</a:t>
            </a:r>
            <a:endParaRPr lang="en-US" sz="2800" dirty="0"/>
          </a:p>
        </p:txBody>
      </p:sp>
    </p:spTree>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Effect on Identity, Worth and Destiny</a:t>
            </a:r>
          </a:p>
        </p:txBody>
      </p:sp>
      <p:sp>
        <p:nvSpPr>
          <p:cNvPr id="10243" name="Rectangle 3"/>
          <p:cNvSpPr>
            <a:spLocks noGrp="1" noChangeArrowheads="1"/>
          </p:cNvSpPr>
          <p:nvPr>
            <p:ph idx="1"/>
          </p:nvPr>
        </p:nvSpPr>
        <p:spPr>
          <a:xfrm>
            <a:off x="457200" y="1200151"/>
            <a:ext cx="7848600" cy="3394472"/>
          </a:xfrm>
        </p:spPr>
        <p:txBody>
          <a:bodyPr>
            <a:normAutofit/>
          </a:bodyPr>
          <a:lstStyle/>
          <a:p>
            <a:pPr marL="0" indent="0" algn="l" eaLnBrk="1" hangingPunct="1">
              <a:buFontTx/>
              <a:buNone/>
            </a:pPr>
            <a:r>
              <a:rPr lang="en-US" altLang="en-US" sz="2800" b="1" dirty="0" smtClean="0">
                <a:solidFill>
                  <a:schemeClr val="tx1"/>
                </a:solidFill>
                <a:latin typeface="+mj-lt"/>
                <a:ea typeface="SimSun" pitchFamily="2" charset="-122"/>
                <a:cs typeface="Times New Roman" pitchFamily="18" charset="0"/>
              </a:rPr>
              <a:t>3. Slipshod slipper &amp; checkerboard</a:t>
            </a:r>
          </a:p>
          <a:p>
            <a:pPr marL="400050" lvl="1" indent="0">
              <a:buFontTx/>
              <a:buNone/>
            </a:pPr>
            <a:r>
              <a:rPr lang="en-US" altLang="en-US" sz="2800" dirty="0" smtClean="0">
                <a:solidFill>
                  <a:schemeClr val="tx1"/>
                </a:solidFill>
                <a:latin typeface="+mj-lt"/>
                <a:ea typeface="SimSun" pitchFamily="2" charset="-122"/>
                <a:cs typeface="Times New Roman" pitchFamily="18" charset="0"/>
              </a:rPr>
              <a:t>The right foot has a slipper put on it, designed to make their walk slippery.</a:t>
            </a:r>
          </a:p>
          <a:p>
            <a:pPr marL="400050" lvl="1" indent="0">
              <a:buFontTx/>
              <a:buNone/>
            </a:pPr>
            <a:r>
              <a:rPr lang="en-US" altLang="en-US" sz="2800" dirty="0" smtClean="0">
                <a:solidFill>
                  <a:schemeClr val="tx1"/>
                </a:solidFill>
                <a:latin typeface="+mj-lt"/>
                <a:ea typeface="SimSun" pitchFamily="2" charset="-122"/>
                <a:cs typeface="Times New Roman" pitchFamily="18" charset="0"/>
              </a:rPr>
              <a:t>When the initiation ceremony begins, they are led onto a floor of black and white tiles in a checkerboard pattern.  This signifies their path is a mixture of darkness and light. </a:t>
            </a: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Effect on Identity, Worth and Destiny</a:t>
            </a:r>
          </a:p>
        </p:txBody>
      </p:sp>
      <p:sp>
        <p:nvSpPr>
          <p:cNvPr id="11267" name="Rectangle 3"/>
          <p:cNvSpPr>
            <a:spLocks noGrp="1" noChangeArrowheads="1"/>
          </p:cNvSpPr>
          <p:nvPr>
            <p:ph idx="1"/>
          </p:nvPr>
        </p:nvSpPr>
        <p:spPr>
          <a:xfrm>
            <a:off x="457200" y="1200151"/>
            <a:ext cx="7543800" cy="3394472"/>
          </a:xfrm>
        </p:spPr>
        <p:txBody>
          <a:bodyPr>
            <a:normAutofit/>
          </a:bodyPr>
          <a:lstStyle/>
          <a:p>
            <a:pPr marL="0" indent="0">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 Their foot may slip out from under them at any moment. Their ability to find the path for their life and fulfill their destiny becomes uncertain. </a:t>
            </a:r>
          </a:p>
          <a:p>
            <a:pPr marL="0" indent="0">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 This is the opposite of God’s Word.</a:t>
            </a:r>
          </a:p>
          <a:p>
            <a:pPr marL="0" indent="0">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 Our path is to grow brighter and brighter. We are to have hinds feet to leap on high places.</a:t>
            </a:r>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Effect on Soul</a:t>
            </a:r>
          </a:p>
        </p:txBody>
      </p:sp>
      <p:sp>
        <p:nvSpPr>
          <p:cNvPr id="12291" name="Rectangle 3"/>
          <p:cNvSpPr>
            <a:spLocks noGrp="1" noChangeArrowheads="1"/>
          </p:cNvSpPr>
          <p:nvPr>
            <p:ph idx="1"/>
          </p:nvPr>
        </p:nvSpPr>
        <p:spPr/>
        <p:txBody>
          <a:bodyPr>
            <a:normAutofit/>
          </a:bodyPr>
          <a:lstStyle/>
          <a:p>
            <a:pPr marL="0" indent="0" algn="l" eaLnBrk="1" hangingPunct="1">
              <a:buFontTx/>
              <a:buNone/>
            </a:pPr>
            <a:r>
              <a:rPr lang="en-US" altLang="en-US" sz="2800" b="1" dirty="0" smtClean="0">
                <a:solidFill>
                  <a:schemeClr val="tx1"/>
                </a:solidFill>
                <a:latin typeface="+mj-lt"/>
                <a:ea typeface="SimSun" pitchFamily="2" charset="-122"/>
                <a:cs typeface="Times New Roman" pitchFamily="18" charset="0"/>
              </a:rPr>
              <a:t>4. Hoodwink</a:t>
            </a:r>
          </a:p>
          <a:p>
            <a:pPr marL="400050" lvl="1" indent="0">
              <a:buFontTx/>
              <a:buNone/>
            </a:pPr>
            <a:r>
              <a:rPr lang="en-US" altLang="en-US" sz="2800" dirty="0" smtClean="0">
                <a:solidFill>
                  <a:schemeClr val="tx1"/>
                </a:solidFill>
                <a:latin typeface="+mj-lt"/>
                <a:ea typeface="SimSun" pitchFamily="2" charset="-122"/>
                <a:cs typeface="Times New Roman" pitchFamily="18" charset="0"/>
              </a:rPr>
              <a:t>After the person is properly “dressed” for the initiation, they are blindfolded or their head is covered with a black hood called a “hoodwink”.              </a:t>
            </a:r>
          </a:p>
          <a:p>
            <a:pPr marL="400050" lvl="1" indent="0">
              <a:buFontTx/>
              <a:buNone/>
            </a:pPr>
            <a:r>
              <a:rPr lang="en-US" altLang="en-US" sz="2800" dirty="0" smtClean="0">
                <a:solidFill>
                  <a:schemeClr val="tx1"/>
                </a:solidFill>
                <a:latin typeface="+mj-lt"/>
                <a:ea typeface="SimSun" pitchFamily="2" charset="-122"/>
                <a:cs typeface="Times New Roman" pitchFamily="18" charset="0"/>
              </a:rPr>
              <a:t>The dictionary definition of hoodwink is, “To deceive or trick someone”. They do not even try to disguise what they are doing.       </a:t>
            </a:r>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Effect on Soul</a:t>
            </a:r>
          </a:p>
        </p:txBody>
      </p:sp>
      <p:sp>
        <p:nvSpPr>
          <p:cNvPr id="13315" name="Rectangle 3"/>
          <p:cNvSpPr>
            <a:spLocks noGrp="1" noChangeArrowheads="1"/>
          </p:cNvSpPr>
          <p:nvPr>
            <p:ph idx="1"/>
          </p:nvPr>
        </p:nvSpPr>
        <p:spPr>
          <a:xfrm>
            <a:off x="457200" y="1200151"/>
            <a:ext cx="7391400" cy="3394472"/>
          </a:xfrm>
        </p:spPr>
        <p:txBody>
          <a:bodyPr>
            <a:normAutofit/>
          </a:bodyPr>
          <a:lstStyle/>
          <a:p>
            <a:pPr marL="609600" indent="-609600" algn="l" eaLnBrk="1" hangingPunct="1">
              <a:buFontTx/>
              <a:buNone/>
            </a:pPr>
            <a:r>
              <a:rPr lang="en-US" altLang="en-US" sz="2800" dirty="0" smtClean="0">
                <a:solidFill>
                  <a:schemeClr val="tx1"/>
                </a:solidFill>
                <a:latin typeface="+mj-lt"/>
                <a:ea typeface="SimSun" pitchFamily="2" charset="-122"/>
                <a:cs typeface="Times New Roman" pitchFamily="18" charset="0"/>
              </a:rPr>
              <a:t>	The prophetic significance of the hood wink is that the intellect, the mind, the eyes, the ears and mouth all come under the darkness of Freemasonry. The person will not be able to see, hear, think or speak with spiritual clarity.  Things will be obscured to them.</a:t>
            </a:r>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Effect on Soul</a:t>
            </a:r>
          </a:p>
        </p:txBody>
      </p:sp>
      <p:sp>
        <p:nvSpPr>
          <p:cNvPr id="14339" name="Rectangle 3"/>
          <p:cNvSpPr>
            <a:spLocks noGrp="1" noChangeArrowheads="1"/>
          </p:cNvSpPr>
          <p:nvPr>
            <p:ph idx="1"/>
          </p:nvPr>
        </p:nvSpPr>
        <p:spPr>
          <a:xfrm>
            <a:off x="457200" y="1200151"/>
            <a:ext cx="7696200" cy="3394472"/>
          </a:xfrm>
        </p:spPr>
        <p:txBody>
          <a:bodyPr>
            <a:normAutofit fontScale="92500" lnSpcReduction="10000"/>
          </a:bodyPr>
          <a:lstStyle/>
          <a:p>
            <a:pPr marL="0" indent="0" algn="l" eaLnBrk="1" hangingPunct="1">
              <a:buFontTx/>
              <a:buNone/>
            </a:pPr>
            <a:r>
              <a:rPr lang="en-US" altLang="en-US" sz="2800" b="1" dirty="0" smtClean="0">
                <a:solidFill>
                  <a:schemeClr val="tx1"/>
                </a:solidFill>
                <a:latin typeface="+mj-lt"/>
                <a:ea typeface="SimSun" pitchFamily="2" charset="-122"/>
                <a:cs typeface="Times New Roman" pitchFamily="18" charset="0"/>
              </a:rPr>
              <a:t>5. Cable tow, noose </a:t>
            </a:r>
          </a:p>
          <a:p>
            <a:pPr marL="400050" lvl="1" indent="0">
              <a:buFontTx/>
              <a:buNone/>
            </a:pPr>
            <a:r>
              <a:rPr lang="en-US" altLang="en-US" sz="2800" dirty="0" smtClean="0">
                <a:solidFill>
                  <a:schemeClr val="tx1"/>
                </a:solidFill>
                <a:latin typeface="+mj-lt"/>
                <a:ea typeface="SimSun" pitchFamily="2" charset="-122"/>
                <a:cs typeface="Times New Roman" pitchFamily="18" charset="0"/>
              </a:rPr>
              <a:t>A noose, called a “Cable tow” is placed around the initiates neck and he is led by someone else through the steps of the initiation.  </a:t>
            </a:r>
          </a:p>
          <a:p>
            <a:pPr marL="400050" lvl="1" indent="0">
              <a:buFontTx/>
              <a:buNone/>
            </a:pPr>
            <a:r>
              <a:rPr lang="en-US" altLang="en-US" sz="2800" dirty="0" smtClean="0">
                <a:solidFill>
                  <a:schemeClr val="tx1"/>
                </a:solidFill>
                <a:latin typeface="+mj-lt"/>
                <a:ea typeface="SimSun" pitchFamily="2" charset="-122"/>
                <a:cs typeface="Times New Roman" pitchFamily="18" charset="0"/>
              </a:rPr>
              <a:t>By this prophetic act, they surrender their free will to Freemasonry. They are unable to choose which way they want to go. If they attempt to go a different way they will be resisted.</a:t>
            </a: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l" eaLnBrk="1" hangingPunct="1"/>
            <a:r>
              <a:rPr lang="en-US" altLang="en-US" sz="2800" dirty="0" smtClean="0">
                <a:solidFill>
                  <a:schemeClr val="tx1"/>
                </a:solidFill>
                <a:latin typeface="+mj-lt"/>
              </a:rPr>
              <a:t>Effect on Soul</a:t>
            </a:r>
          </a:p>
        </p:txBody>
      </p:sp>
      <p:sp>
        <p:nvSpPr>
          <p:cNvPr id="15363" name="Rectangle 3"/>
          <p:cNvSpPr>
            <a:spLocks noGrp="1" noChangeArrowheads="1"/>
          </p:cNvSpPr>
          <p:nvPr>
            <p:ph idx="1"/>
          </p:nvPr>
        </p:nvSpPr>
        <p:spPr>
          <a:xfrm>
            <a:off x="457200" y="1200151"/>
            <a:ext cx="7162800" cy="3394472"/>
          </a:xfrm>
        </p:spPr>
        <p:txBody>
          <a:bodyPr>
            <a:normAutofit lnSpcReduction="10000"/>
          </a:bodyPr>
          <a:lstStyle/>
          <a:p>
            <a:pPr marL="0" indent="0" algn="l" eaLnBrk="1" hangingPunct="1">
              <a:buFontTx/>
              <a:buNone/>
            </a:pPr>
            <a:r>
              <a:rPr lang="en-US" altLang="en-US" sz="2800" b="1" dirty="0" smtClean="0">
                <a:solidFill>
                  <a:schemeClr val="tx1"/>
                </a:solidFill>
                <a:latin typeface="+mj-lt"/>
                <a:ea typeface="SimSun" pitchFamily="2" charset="-122"/>
                <a:cs typeface="Times New Roman" pitchFamily="18" charset="0"/>
              </a:rPr>
              <a:t>6. Dagger or compass point to the exposed left breast </a:t>
            </a:r>
          </a:p>
          <a:p>
            <a:pPr marL="400050" lvl="1" indent="0">
              <a:buFontTx/>
              <a:buNone/>
            </a:pPr>
            <a:r>
              <a:rPr lang="en-US" altLang="en-US" sz="2800" dirty="0" smtClean="0">
                <a:solidFill>
                  <a:schemeClr val="tx1"/>
                </a:solidFill>
                <a:latin typeface="+mj-lt"/>
                <a:ea typeface="SimSun" pitchFamily="2" charset="-122"/>
                <a:cs typeface="Times New Roman" pitchFamily="18" charset="0"/>
              </a:rPr>
              <a:t>The left breast is exposed and a sharp object is pressed against it. </a:t>
            </a:r>
          </a:p>
          <a:p>
            <a:pPr marL="400050" lvl="1" indent="0">
              <a:buFontTx/>
              <a:buNone/>
            </a:pPr>
            <a:r>
              <a:rPr lang="en-US" altLang="en-US" sz="2800" dirty="0" smtClean="0">
                <a:solidFill>
                  <a:schemeClr val="tx1"/>
                </a:solidFill>
                <a:latin typeface="+mj-lt"/>
                <a:ea typeface="SimSun" pitchFamily="2" charset="-122"/>
                <a:cs typeface="Times New Roman" pitchFamily="18" charset="0"/>
              </a:rPr>
              <a:t>Prophetically, the heart is the seat of a person’s emotions. In this step, the heart is exposed and submitted to Freemasonry, under the threat of pain or harm. </a:t>
            </a: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l" eaLnBrk="1" hangingPunct="1"/>
            <a:r>
              <a:rPr lang="en-US" altLang="en-US" sz="2800" b="1" dirty="0" smtClean="0">
                <a:solidFill>
                  <a:schemeClr val="tx1"/>
                </a:solidFill>
                <a:latin typeface="+mj-lt"/>
              </a:rPr>
              <a:t>Effect on Soul</a:t>
            </a:r>
          </a:p>
        </p:txBody>
      </p:sp>
      <p:sp>
        <p:nvSpPr>
          <p:cNvPr id="16387" name="Rectangle 3"/>
          <p:cNvSpPr>
            <a:spLocks noGrp="1" noChangeArrowheads="1"/>
          </p:cNvSpPr>
          <p:nvPr>
            <p:ph idx="1"/>
          </p:nvPr>
        </p:nvSpPr>
        <p:spPr/>
        <p:txBody>
          <a:bodyPr>
            <a:normAutofit/>
          </a:bodyPr>
          <a:lstStyle/>
          <a:p>
            <a:pPr marL="0" indent="0" algn="l" eaLnBrk="1" hangingPunct="1">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When the emotions are captured by a false worship system, a person may become hard hearted to protect themselves. </a:t>
            </a:r>
          </a:p>
          <a:p>
            <a:pPr marL="0" indent="0" algn="l" eaLnBrk="1" hangingPunct="1">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They may have inappropriate emotional responses.</a:t>
            </a:r>
          </a:p>
          <a:p>
            <a:pPr marL="0" indent="0" algn="l" eaLnBrk="1" hangingPunct="1">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They may be unable to feel the love of God or the joy of the Lord or the compassion of Jesus.</a:t>
            </a:r>
          </a:p>
          <a:p>
            <a:pPr marL="0" indent="0" algn="l" eaLnBrk="1" hangingPunct="1">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Their emotions are captured.</a:t>
            </a:r>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Effect on Soul</a:t>
            </a:r>
          </a:p>
        </p:txBody>
      </p:sp>
      <p:sp>
        <p:nvSpPr>
          <p:cNvPr id="17411" name="Rectangle 3"/>
          <p:cNvSpPr>
            <a:spLocks noGrp="1" noChangeArrowheads="1"/>
          </p:cNvSpPr>
          <p:nvPr>
            <p:ph idx="1"/>
          </p:nvPr>
        </p:nvSpPr>
        <p:spPr>
          <a:xfrm>
            <a:off x="457200" y="1200151"/>
            <a:ext cx="7620000" cy="3394472"/>
          </a:xfrm>
        </p:spPr>
        <p:txBody>
          <a:bodyPr>
            <a:normAutofit/>
          </a:bodyPr>
          <a:lstStyle/>
          <a:p>
            <a:pPr marL="0" indent="0" algn="l" eaLnBrk="1" hangingPunct="1">
              <a:buFontTx/>
              <a:buNone/>
            </a:pPr>
            <a:r>
              <a:rPr lang="en-US" altLang="en-US" sz="2800" dirty="0" smtClean="0">
                <a:solidFill>
                  <a:schemeClr val="tx1"/>
                </a:solidFill>
                <a:latin typeface="+mj-lt"/>
                <a:ea typeface="SimSun" pitchFamily="2" charset="-122"/>
                <a:cs typeface="Times New Roman" pitchFamily="18" charset="0"/>
              </a:rPr>
              <a:t>By this point in the initiation, all elements of the soul have been submitted to and captured by Freemasonry. </a:t>
            </a:r>
          </a:p>
          <a:p>
            <a:pPr marL="400050" lvl="1" indent="0">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The hoodwink - the mind. </a:t>
            </a:r>
          </a:p>
          <a:p>
            <a:pPr marL="400050" lvl="1" indent="0">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The cable tow - the will.</a:t>
            </a:r>
          </a:p>
          <a:p>
            <a:pPr marL="400050" lvl="1" indent="0">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The dagger - the emotions </a:t>
            </a:r>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Effect on Soul</a:t>
            </a:r>
          </a:p>
        </p:txBody>
      </p:sp>
      <p:sp>
        <p:nvSpPr>
          <p:cNvPr id="18435" name="Rectangle 3"/>
          <p:cNvSpPr>
            <a:spLocks noGrp="1" noChangeArrowheads="1"/>
          </p:cNvSpPr>
          <p:nvPr>
            <p:ph idx="1"/>
          </p:nvPr>
        </p:nvSpPr>
        <p:spPr/>
        <p:txBody>
          <a:bodyPr>
            <a:normAutofit/>
          </a:bodyPr>
          <a:lstStyle/>
          <a:p>
            <a:pPr marL="0" indent="0" algn="l" eaLnBrk="1" hangingPunct="1">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In addition to capturing the soul, a person’s identity, worth and destiny have been captured.</a:t>
            </a:r>
          </a:p>
          <a:p>
            <a:pPr marL="0" indent="0" algn="l" eaLnBrk="1" hangingPunct="1">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They cannot see or hear clearly from God, but even if they could and tried to follow, they would be held back by the cable tow.   </a:t>
            </a:r>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Effect on Soul</a:t>
            </a:r>
          </a:p>
        </p:txBody>
      </p:sp>
      <p:sp>
        <p:nvSpPr>
          <p:cNvPr id="19459" name="Rectangle 3"/>
          <p:cNvSpPr>
            <a:spLocks noGrp="1" noChangeArrowheads="1"/>
          </p:cNvSpPr>
          <p:nvPr>
            <p:ph idx="1"/>
          </p:nvPr>
        </p:nvSpPr>
        <p:spPr>
          <a:xfrm>
            <a:off x="457200" y="1200151"/>
            <a:ext cx="7391400" cy="3394472"/>
          </a:xfrm>
        </p:spPr>
        <p:txBody>
          <a:bodyPr>
            <a:normAutofit/>
          </a:bodyPr>
          <a:lstStyle/>
          <a:p>
            <a:pPr marL="0" indent="0" algn="l" eaLnBrk="1" hangingPunct="1">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If they were somehow able to pull against the cable tow, the slipshod slipper might cause their feet to fly out from under them.</a:t>
            </a:r>
          </a:p>
          <a:p>
            <a:pPr marL="0" indent="0" algn="l" eaLnBrk="1" hangingPunct="1">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They would continually feel ill prepared or lacking the authority to do what they sense God is calling them to do.</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05979"/>
            <a:ext cx="7620000" cy="857250"/>
          </a:xfrm>
        </p:spPr>
        <p:txBody>
          <a:bodyPr>
            <a:noAutofit/>
          </a:bodyPr>
          <a:lstStyle/>
          <a:p>
            <a:pPr algn="l"/>
            <a:endParaRPr lang="en-US" sz="3200" b="1" dirty="0"/>
          </a:p>
        </p:txBody>
      </p:sp>
      <p:sp>
        <p:nvSpPr>
          <p:cNvPr id="5" name="Content Placeholder 4"/>
          <p:cNvSpPr>
            <a:spLocks noGrp="1"/>
          </p:cNvSpPr>
          <p:nvPr>
            <p:ph idx="1"/>
          </p:nvPr>
        </p:nvSpPr>
        <p:spPr>
          <a:xfrm>
            <a:off x="457200" y="1200151"/>
            <a:ext cx="7620000" cy="3394472"/>
          </a:xfrm>
        </p:spPr>
        <p:txBody>
          <a:bodyPr>
            <a:normAutofit/>
          </a:bodyPr>
          <a:lstStyle/>
          <a:p>
            <a:pPr>
              <a:buNone/>
            </a:pPr>
            <a:r>
              <a:rPr lang="en-US" sz="2800" dirty="0" smtClean="0"/>
              <a:t>	They have a false secret name for God.  His name is: JAHBULON</a:t>
            </a:r>
          </a:p>
          <a:p>
            <a:pPr lvl="1"/>
            <a:r>
              <a:rPr lang="en-US" sz="2400" b="1" dirty="0" err="1" smtClean="0"/>
              <a:t>Jah</a:t>
            </a:r>
            <a:r>
              <a:rPr lang="en-US" sz="2400" b="1" dirty="0" smtClean="0"/>
              <a:t> – Yahweh</a:t>
            </a:r>
            <a:r>
              <a:rPr lang="en-US" sz="2400" dirty="0" smtClean="0"/>
              <a:t>: the God of the Israelites, the only true and living God.</a:t>
            </a:r>
          </a:p>
          <a:p>
            <a:pPr lvl="1"/>
            <a:r>
              <a:rPr lang="en-US" sz="2400" b="1" dirty="0" err="1" smtClean="0"/>
              <a:t>Bul</a:t>
            </a:r>
            <a:r>
              <a:rPr lang="en-US" sz="2400" b="1" dirty="0" smtClean="0"/>
              <a:t> – Baal</a:t>
            </a:r>
            <a:r>
              <a:rPr lang="en-US" sz="2400" dirty="0" smtClean="0"/>
              <a:t>: the Babylonian pagan deity.</a:t>
            </a:r>
          </a:p>
          <a:p>
            <a:pPr lvl="1"/>
            <a:r>
              <a:rPr lang="en-US" sz="2400" b="1" dirty="0" smtClean="0"/>
              <a:t>On – On or Osiris</a:t>
            </a:r>
            <a:r>
              <a:rPr lang="en-US" sz="2400" dirty="0" smtClean="0"/>
              <a:t>: the Egyptian pagan deity</a:t>
            </a:r>
            <a:endParaRPr lang="en-US" sz="2400" dirty="0"/>
          </a:p>
        </p:txBody>
      </p:sp>
    </p:spTree>
  </p:cSld>
  <p:clrMapOvr>
    <a:masterClrMapping/>
  </p:clrMapOvr>
  <p:transition>
    <p:fade/>
  </p:transition>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Effect on Spirit</a:t>
            </a:r>
          </a:p>
        </p:txBody>
      </p:sp>
      <p:sp>
        <p:nvSpPr>
          <p:cNvPr id="20483" name="Rectangle 3"/>
          <p:cNvSpPr>
            <a:spLocks noGrp="1" noChangeArrowheads="1"/>
          </p:cNvSpPr>
          <p:nvPr>
            <p:ph idx="1"/>
          </p:nvPr>
        </p:nvSpPr>
        <p:spPr/>
        <p:txBody>
          <a:bodyPr>
            <a:normAutofit/>
          </a:bodyPr>
          <a:lstStyle/>
          <a:p>
            <a:pPr marL="0" indent="0" algn="l" eaLnBrk="1" hangingPunct="1">
              <a:buFontTx/>
              <a:buNone/>
            </a:pPr>
            <a:r>
              <a:rPr lang="en-US" altLang="en-US" sz="2800" b="1" dirty="0" smtClean="0">
                <a:solidFill>
                  <a:schemeClr val="tx1"/>
                </a:solidFill>
                <a:latin typeface="+mj-lt"/>
                <a:ea typeface="SimSun" pitchFamily="2" charset="-122"/>
                <a:cs typeface="Times New Roman" pitchFamily="18" charset="0"/>
              </a:rPr>
              <a:t>7. Effect on the Spirit</a:t>
            </a:r>
          </a:p>
          <a:p>
            <a:pPr marL="400050" lvl="1" indent="0">
              <a:buFontTx/>
              <a:buNone/>
            </a:pPr>
            <a:r>
              <a:rPr lang="en-US" altLang="en-US" sz="2800" dirty="0" smtClean="0">
                <a:solidFill>
                  <a:schemeClr val="tx1"/>
                </a:solidFill>
                <a:latin typeface="+mj-lt"/>
                <a:ea typeface="SimSun" pitchFamily="2" charset="-122"/>
                <a:cs typeface="Times New Roman" pitchFamily="18" charset="0"/>
              </a:rPr>
              <a:t>With the person prepared in this way, the initiation can begin. </a:t>
            </a:r>
          </a:p>
          <a:p>
            <a:pPr marL="400050" lvl="1" indent="0">
              <a:buFontTx/>
              <a:buNone/>
            </a:pPr>
            <a:r>
              <a:rPr lang="en-US" altLang="en-US" sz="2800" dirty="0" smtClean="0">
                <a:solidFill>
                  <a:schemeClr val="tx1"/>
                </a:solidFill>
                <a:latin typeface="+mj-lt"/>
                <a:ea typeface="SimSun" pitchFamily="2" charset="-122"/>
                <a:cs typeface="Times New Roman" pitchFamily="18" charset="0"/>
              </a:rPr>
              <a:t>The initiate knocks on the door of the Masonic Lodge.  Someone from inside asks, “Who is there”, to which the initiate replies, “I am a poor, blind soul seeking the light of Freemasonry”</a:t>
            </a:r>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Effect on Spirit</a:t>
            </a:r>
          </a:p>
        </p:txBody>
      </p:sp>
      <p:sp>
        <p:nvSpPr>
          <p:cNvPr id="21507" name="Rectangle 3"/>
          <p:cNvSpPr>
            <a:spLocks noGrp="1" noChangeArrowheads="1"/>
          </p:cNvSpPr>
          <p:nvPr>
            <p:ph idx="1"/>
          </p:nvPr>
        </p:nvSpPr>
        <p:spPr>
          <a:xfrm>
            <a:off x="457200" y="1200151"/>
            <a:ext cx="7162800" cy="3394472"/>
          </a:xfrm>
        </p:spPr>
        <p:txBody>
          <a:bodyPr>
            <a:normAutofit/>
          </a:bodyPr>
          <a:lstStyle/>
          <a:p>
            <a:pPr marL="0" indent="0" algn="l" eaLnBrk="1" hangingPunct="1">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When the initiate makes this confession, The hoodwink is pulled off and someone says, “Enter and receive the light of Freemasonry”.</a:t>
            </a:r>
          </a:p>
          <a:p>
            <a:pPr marL="0" indent="0" algn="l" eaLnBrk="1" hangingPunct="1">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The Light of God is exchanged for the “light” of Freemasonry. </a:t>
            </a:r>
          </a:p>
        </p:txBody>
      </p:sp>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Effect on Spirit</a:t>
            </a:r>
          </a:p>
        </p:txBody>
      </p:sp>
      <p:sp>
        <p:nvSpPr>
          <p:cNvPr id="22531" name="Rectangle 3"/>
          <p:cNvSpPr>
            <a:spLocks noGrp="1" noChangeArrowheads="1"/>
          </p:cNvSpPr>
          <p:nvPr>
            <p:ph idx="1"/>
          </p:nvPr>
        </p:nvSpPr>
        <p:spPr>
          <a:xfrm>
            <a:off x="457200" y="1200151"/>
            <a:ext cx="7543800" cy="3394472"/>
          </a:xfrm>
        </p:spPr>
        <p:txBody>
          <a:bodyPr>
            <a:normAutofit/>
          </a:bodyPr>
          <a:lstStyle/>
          <a:p>
            <a:pPr marL="400050" lvl="1" indent="0">
              <a:buFontTx/>
              <a:buNone/>
            </a:pPr>
            <a:r>
              <a:rPr lang="en-US" altLang="en-US" dirty="0" smtClean="0">
                <a:solidFill>
                  <a:schemeClr val="tx1"/>
                </a:solidFill>
                <a:latin typeface="+mj-lt"/>
                <a:ea typeface="SimSun" pitchFamily="2" charset="-122"/>
                <a:cs typeface="Times New Roman" pitchFamily="18" charset="0"/>
              </a:rPr>
              <a:t>This confession submits the </a:t>
            </a:r>
            <a:r>
              <a:rPr lang="en-US" altLang="en-US" b="1" i="1" dirty="0" smtClean="0">
                <a:solidFill>
                  <a:schemeClr val="tx1"/>
                </a:solidFill>
                <a:latin typeface="+mj-lt"/>
                <a:ea typeface="SimSun" pitchFamily="2" charset="-122"/>
                <a:cs typeface="Times New Roman" pitchFamily="18" charset="0"/>
              </a:rPr>
              <a:t>SPIRIT </a:t>
            </a:r>
            <a:r>
              <a:rPr lang="en-US" altLang="en-US" dirty="0" smtClean="0">
                <a:solidFill>
                  <a:schemeClr val="tx1"/>
                </a:solidFill>
                <a:latin typeface="+mj-lt"/>
                <a:ea typeface="SimSun" pitchFamily="2" charset="-122"/>
                <a:cs typeface="Times New Roman" pitchFamily="18" charset="0"/>
              </a:rPr>
              <a:t>of the person to the deception of Freemasonry. A spirit that opposes the Holy Spirit is given preeminence. Discernment is compromised. The person is captured in false worship and is deceived into believing that it is worship of the true God.</a:t>
            </a:r>
          </a:p>
        </p:txBody>
      </p:sp>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Effect on Spirit</a:t>
            </a:r>
          </a:p>
        </p:txBody>
      </p:sp>
      <p:sp>
        <p:nvSpPr>
          <p:cNvPr id="23555" name="Rectangle 3"/>
          <p:cNvSpPr>
            <a:spLocks noGrp="1" noChangeArrowheads="1"/>
          </p:cNvSpPr>
          <p:nvPr>
            <p:ph idx="1"/>
          </p:nvPr>
        </p:nvSpPr>
        <p:spPr>
          <a:xfrm>
            <a:off x="457200" y="1200151"/>
            <a:ext cx="7239000" cy="3394472"/>
          </a:xfrm>
        </p:spPr>
        <p:txBody>
          <a:bodyPr>
            <a:normAutofit lnSpcReduction="10000"/>
          </a:bodyPr>
          <a:lstStyle/>
          <a:p>
            <a:pPr marL="0" indent="0" algn="l" eaLnBrk="1" hangingPunct="1">
              <a:buFont typeface="Wingdings" pitchFamily="2" charset="2"/>
              <a:buChar char="§"/>
            </a:pPr>
            <a:r>
              <a:rPr lang="en-US" altLang="en-US" sz="2800" dirty="0" smtClean="0">
                <a:solidFill>
                  <a:schemeClr val="tx1"/>
                </a:solidFill>
                <a:latin typeface="+mj-lt"/>
              </a:rPr>
              <a:t>Albert Pike wrote that the purpose of the first degrees is to conceal the “higher truths” from initiates. Not until they have gone further are they introduced to worship of Greek, Hindu, Norse and Egyptian gods.  </a:t>
            </a:r>
          </a:p>
          <a:p>
            <a:pPr marL="0" indent="0" algn="l" eaLnBrk="1" hangingPunct="1">
              <a:buFont typeface="Wingdings" pitchFamily="2" charset="2"/>
              <a:buChar char="§"/>
            </a:pPr>
            <a:r>
              <a:rPr lang="en-US" altLang="en-US" sz="2800" dirty="0" smtClean="0">
                <a:solidFill>
                  <a:schemeClr val="tx1"/>
                </a:solidFill>
                <a:latin typeface="+mj-lt"/>
              </a:rPr>
              <a:t>By first committing their spirit to the light of Freemasonry, they have committed to this worship. </a:t>
            </a:r>
          </a:p>
        </p:txBody>
      </p:sp>
    </p:spTree>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Effects on the Body</a:t>
            </a:r>
          </a:p>
        </p:txBody>
      </p:sp>
      <p:sp>
        <p:nvSpPr>
          <p:cNvPr id="24579" name="Rectangle 3"/>
          <p:cNvSpPr>
            <a:spLocks noGrp="1" noChangeArrowheads="1"/>
          </p:cNvSpPr>
          <p:nvPr>
            <p:ph idx="1"/>
          </p:nvPr>
        </p:nvSpPr>
        <p:spPr>
          <a:xfrm>
            <a:off x="457200" y="1200151"/>
            <a:ext cx="7162800" cy="3394472"/>
          </a:xfrm>
        </p:spPr>
        <p:txBody>
          <a:bodyPr>
            <a:normAutofit/>
          </a:bodyPr>
          <a:lstStyle/>
          <a:p>
            <a:pPr marL="0" indent="0" algn="l" eaLnBrk="1" hangingPunct="1">
              <a:buFontTx/>
              <a:buNone/>
            </a:pPr>
            <a:r>
              <a:rPr lang="en-US" altLang="en-US" sz="2800" b="1" dirty="0" smtClean="0">
                <a:solidFill>
                  <a:schemeClr val="tx1"/>
                </a:solidFill>
                <a:latin typeface="+mj-lt"/>
              </a:rPr>
              <a:t>9. Vows and Oaths</a:t>
            </a:r>
          </a:p>
          <a:p>
            <a:pPr marL="400050" lvl="1" indent="0">
              <a:buFontTx/>
              <a:buNone/>
            </a:pPr>
            <a:r>
              <a:rPr lang="en-US" altLang="en-US" sz="2800" dirty="0" smtClean="0">
                <a:solidFill>
                  <a:schemeClr val="tx1"/>
                </a:solidFill>
                <a:latin typeface="+mj-lt"/>
              </a:rPr>
              <a:t>To complete the initiation, the initiate speaks curses against every part of the body.  </a:t>
            </a:r>
          </a:p>
          <a:p>
            <a:pPr marL="400050" lvl="1" indent="0">
              <a:buFontTx/>
              <a:buNone/>
            </a:pPr>
            <a:r>
              <a:rPr lang="en-US" altLang="en-US" sz="2800" dirty="0" smtClean="0">
                <a:solidFill>
                  <a:schemeClr val="tx1"/>
                </a:solidFill>
                <a:latin typeface="+mj-lt"/>
              </a:rPr>
              <a:t>All internal organs endocrine, respiratory and reproductive systems the eyes, ears tongue and extremities.</a:t>
            </a:r>
          </a:p>
        </p:txBody>
      </p:sp>
    </p:spTree>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Effects on health</a:t>
            </a:r>
          </a:p>
        </p:txBody>
      </p:sp>
      <p:sp>
        <p:nvSpPr>
          <p:cNvPr id="25603" name="Rectangle 3"/>
          <p:cNvSpPr>
            <a:spLocks noGrp="1" noChangeArrowheads="1"/>
          </p:cNvSpPr>
          <p:nvPr>
            <p:ph idx="1"/>
          </p:nvPr>
        </p:nvSpPr>
        <p:spPr/>
        <p:txBody>
          <a:bodyPr>
            <a:normAutofit/>
          </a:bodyPr>
          <a:lstStyle/>
          <a:p>
            <a:pPr marL="0" indent="0" algn="l" eaLnBrk="1" hangingPunct="1">
              <a:buFont typeface="Wingdings" pitchFamily="2" charset="2"/>
              <a:buChar char="§"/>
            </a:pPr>
            <a:r>
              <a:rPr lang="en-US" altLang="en-US" sz="2800" dirty="0" smtClean="0">
                <a:solidFill>
                  <a:schemeClr val="tx1"/>
                </a:solidFill>
                <a:latin typeface="+mj-lt"/>
              </a:rPr>
              <a:t>God has pronounced judgments against those who worship the gods of Egypt.  </a:t>
            </a:r>
          </a:p>
          <a:p>
            <a:pPr marL="0" indent="0" algn="l" eaLnBrk="1" hangingPunct="1">
              <a:buFont typeface="Wingdings" pitchFamily="2" charset="2"/>
              <a:buChar char="§"/>
            </a:pPr>
            <a:r>
              <a:rPr lang="en-US" altLang="en-US" sz="2800" dirty="0" smtClean="0">
                <a:solidFill>
                  <a:schemeClr val="tx1"/>
                </a:solidFill>
                <a:latin typeface="+mj-lt"/>
              </a:rPr>
              <a:t>The whole issue of Israel in Egypt was worship.  The plagues were to show the superiority of the God of Israel over the gods of Egypt.  </a:t>
            </a:r>
          </a:p>
        </p:txBody>
      </p:sp>
    </p:spTree>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Effects on health</a:t>
            </a:r>
          </a:p>
        </p:txBody>
      </p:sp>
      <p:sp>
        <p:nvSpPr>
          <p:cNvPr id="26627" name="Rectangle 3"/>
          <p:cNvSpPr>
            <a:spLocks noGrp="1" noChangeArrowheads="1"/>
          </p:cNvSpPr>
          <p:nvPr>
            <p:ph idx="1"/>
          </p:nvPr>
        </p:nvSpPr>
        <p:spPr>
          <a:xfrm>
            <a:off x="457200" y="1200151"/>
            <a:ext cx="7696200" cy="3394472"/>
          </a:xfrm>
        </p:spPr>
        <p:txBody>
          <a:bodyPr>
            <a:normAutofit/>
          </a:bodyPr>
          <a:lstStyle/>
          <a:p>
            <a:pPr marL="0" indent="0" algn="l" eaLnBrk="1" hangingPunct="1">
              <a:buFont typeface="Wingdings" pitchFamily="2" charset="2"/>
              <a:buChar char="§"/>
            </a:pPr>
            <a:r>
              <a:rPr lang="en-US" altLang="en-US" sz="2800" dirty="0" smtClean="0">
                <a:solidFill>
                  <a:schemeClr val="tx1"/>
                </a:solidFill>
                <a:latin typeface="+mj-lt"/>
              </a:rPr>
              <a:t>At Passover, the Lord said for them to separate themselves from the gods of Egypt. </a:t>
            </a:r>
          </a:p>
          <a:p>
            <a:pPr marL="0" indent="0" algn="l" eaLnBrk="1" hangingPunct="1">
              <a:buFont typeface="Wingdings" pitchFamily="2" charset="2"/>
              <a:buChar char="§"/>
            </a:pPr>
            <a:r>
              <a:rPr lang="en-US" altLang="en-US" sz="2800" dirty="0" smtClean="0">
                <a:solidFill>
                  <a:schemeClr val="tx1"/>
                </a:solidFill>
                <a:latin typeface="+mj-lt"/>
              </a:rPr>
              <a:t>The sign of this was the blood of the lamb on the lintel and doorposts of the house.  </a:t>
            </a:r>
          </a:p>
          <a:p>
            <a:pPr marL="0" indent="0" algn="l" eaLnBrk="1" hangingPunct="1">
              <a:buFont typeface="Wingdings" pitchFamily="2" charset="2"/>
              <a:buChar char="§"/>
            </a:pPr>
            <a:r>
              <a:rPr lang="en-US" altLang="en-US" sz="2800" dirty="0" smtClean="0">
                <a:solidFill>
                  <a:schemeClr val="tx1"/>
                </a:solidFill>
                <a:latin typeface="+mj-lt"/>
              </a:rPr>
              <a:t>It says that when Israel left Egypt, there was not one feeble or sick among them.  </a:t>
            </a:r>
          </a:p>
        </p:txBody>
      </p:sp>
    </p:spTree>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Effects on health</a:t>
            </a:r>
          </a:p>
        </p:txBody>
      </p:sp>
      <p:sp>
        <p:nvSpPr>
          <p:cNvPr id="27651" name="Rectangle 3"/>
          <p:cNvSpPr>
            <a:spLocks noGrp="1" noChangeArrowheads="1"/>
          </p:cNvSpPr>
          <p:nvPr>
            <p:ph idx="1"/>
          </p:nvPr>
        </p:nvSpPr>
        <p:spPr>
          <a:xfrm>
            <a:off x="457200" y="1200151"/>
            <a:ext cx="7467600" cy="3394472"/>
          </a:xfrm>
        </p:spPr>
        <p:txBody>
          <a:bodyPr>
            <a:normAutofit/>
          </a:bodyPr>
          <a:lstStyle/>
          <a:p>
            <a:pPr marL="0" indent="0" algn="l" eaLnBrk="1" hangingPunct="1">
              <a:buFont typeface="Wingdings" pitchFamily="2" charset="2"/>
              <a:buChar char="§"/>
            </a:pPr>
            <a:r>
              <a:rPr lang="en-US" altLang="en-US" sz="2800" dirty="0" smtClean="0">
                <a:solidFill>
                  <a:schemeClr val="tx1"/>
                </a:solidFill>
                <a:latin typeface="+mj-lt"/>
              </a:rPr>
              <a:t>When they separated themselves from the gods of Egypt, all the diseases of Egypt left them.</a:t>
            </a:r>
          </a:p>
          <a:p>
            <a:pPr marL="0" indent="0" algn="l" eaLnBrk="1" hangingPunct="1">
              <a:buFont typeface="Wingdings" pitchFamily="2" charset="2"/>
              <a:buChar char="§"/>
            </a:pPr>
            <a:r>
              <a:rPr lang="en-US" altLang="en-US" sz="2800" dirty="0" smtClean="0">
                <a:solidFill>
                  <a:schemeClr val="tx1"/>
                </a:solidFill>
                <a:latin typeface="+mj-lt"/>
              </a:rPr>
              <a:t>After they crossed the Red Sea, the Lord promised them that if they did not return to worshiping the gods of Egypt, that none of the diseases of Egypt would return to them.  </a:t>
            </a:r>
          </a:p>
        </p:txBody>
      </p:sp>
    </p:spTree>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Effects on health</a:t>
            </a:r>
          </a:p>
        </p:txBody>
      </p:sp>
      <p:sp>
        <p:nvSpPr>
          <p:cNvPr id="28675" name="Rectangle 3"/>
          <p:cNvSpPr>
            <a:spLocks noGrp="1" noChangeArrowheads="1"/>
          </p:cNvSpPr>
          <p:nvPr>
            <p:ph idx="1"/>
          </p:nvPr>
        </p:nvSpPr>
        <p:spPr>
          <a:xfrm>
            <a:off x="457200" y="1200151"/>
            <a:ext cx="7086600" cy="3394472"/>
          </a:xfrm>
        </p:spPr>
        <p:txBody>
          <a:bodyPr>
            <a:normAutofit/>
          </a:bodyPr>
          <a:lstStyle/>
          <a:p>
            <a:pPr marL="0" indent="0" algn="l" eaLnBrk="1" hangingPunct="1">
              <a:buFont typeface="Wingdings" pitchFamily="2" charset="2"/>
              <a:buChar char="§"/>
            </a:pPr>
            <a:r>
              <a:rPr lang="en-US" altLang="en-US" sz="2800" dirty="0" smtClean="0">
                <a:solidFill>
                  <a:schemeClr val="tx1"/>
                </a:solidFill>
                <a:latin typeface="+mj-lt"/>
              </a:rPr>
              <a:t>The converse is also true. </a:t>
            </a:r>
          </a:p>
          <a:p>
            <a:pPr marL="0" indent="0" algn="l" eaLnBrk="1" hangingPunct="1">
              <a:buFont typeface="Wingdings" pitchFamily="2" charset="2"/>
              <a:buChar char="§"/>
            </a:pPr>
            <a:r>
              <a:rPr lang="en-US" altLang="en-US" sz="2800" dirty="0" smtClean="0">
                <a:solidFill>
                  <a:schemeClr val="tx1"/>
                </a:solidFill>
                <a:latin typeface="+mj-lt"/>
              </a:rPr>
              <a:t>If you worship the gods of Egypt, you will get the  diseases of Egypt.  </a:t>
            </a:r>
          </a:p>
          <a:p>
            <a:pPr marL="0" indent="0" algn="l" eaLnBrk="1" hangingPunct="1">
              <a:buFont typeface="Wingdings" pitchFamily="2" charset="2"/>
              <a:buChar char="§"/>
            </a:pPr>
            <a:r>
              <a:rPr lang="en-US" altLang="en-US" sz="2800" dirty="0" smtClean="0">
                <a:solidFill>
                  <a:schemeClr val="tx1"/>
                </a:solidFill>
                <a:latin typeface="+mj-lt"/>
              </a:rPr>
              <a:t>Egypt had every kind of disease known.  </a:t>
            </a:r>
          </a:p>
          <a:p>
            <a:pPr marL="0" indent="0" algn="l" eaLnBrk="1" hangingPunct="1">
              <a:buFont typeface="Wingdings" pitchFamily="2" charset="2"/>
              <a:buChar char="§"/>
            </a:pPr>
            <a:r>
              <a:rPr lang="en-US" altLang="en-US" sz="2800" dirty="0" smtClean="0">
                <a:solidFill>
                  <a:schemeClr val="tx1"/>
                </a:solidFill>
                <a:latin typeface="+mj-lt"/>
              </a:rPr>
              <a:t>One of the reasons they were so advanced in medicine was that they had so many diseases.  </a:t>
            </a:r>
          </a:p>
        </p:txBody>
      </p:sp>
    </p:spTree>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Effects on health</a:t>
            </a:r>
          </a:p>
        </p:txBody>
      </p:sp>
      <p:sp>
        <p:nvSpPr>
          <p:cNvPr id="29699" name="Rectangle 3"/>
          <p:cNvSpPr>
            <a:spLocks noGrp="1" noChangeArrowheads="1"/>
          </p:cNvSpPr>
          <p:nvPr>
            <p:ph idx="1"/>
          </p:nvPr>
        </p:nvSpPr>
        <p:spPr>
          <a:xfrm>
            <a:off x="457200" y="1200151"/>
            <a:ext cx="7086600" cy="3394472"/>
          </a:xfrm>
        </p:spPr>
        <p:txBody>
          <a:bodyPr>
            <a:normAutofit/>
          </a:bodyPr>
          <a:lstStyle/>
          <a:p>
            <a:pPr marL="0" indent="0" algn="l" eaLnBrk="1" hangingPunct="1">
              <a:buFontTx/>
              <a:buNone/>
            </a:pPr>
            <a:r>
              <a:rPr lang="en-US" altLang="en-US" sz="2800" dirty="0" smtClean="0">
                <a:solidFill>
                  <a:schemeClr val="tx1"/>
                </a:solidFill>
                <a:latin typeface="+mj-lt"/>
              </a:rPr>
              <a:t>In Freemasonry, you are involved in worship of the gods of Egypt, so in addition to all the curses you pronounce on yourself, you also get what God has pronounced on those who worship the gods of Egypt. You get all of your curses and you get all the diseases of Egypt.</a:t>
            </a:r>
          </a:p>
          <a:p>
            <a:pPr marL="0" indent="0" algn="l" eaLnBrk="1" hangingPunct="1">
              <a:buFontTx/>
              <a:buNone/>
            </a:pPr>
            <a:endParaRPr lang="en-US" altLang="en-US" sz="2800" dirty="0" smtClean="0">
              <a:solidFill>
                <a:schemeClr val="tx1"/>
              </a:solidFill>
              <a:latin typeface="+mj-lt"/>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05979"/>
            <a:ext cx="7620000" cy="857250"/>
          </a:xfrm>
        </p:spPr>
        <p:txBody>
          <a:bodyPr>
            <a:noAutofit/>
          </a:bodyPr>
          <a:lstStyle/>
          <a:p>
            <a:pPr algn="l"/>
            <a:endParaRPr lang="en-US" sz="3200" b="1" dirty="0"/>
          </a:p>
        </p:txBody>
      </p:sp>
      <p:sp>
        <p:nvSpPr>
          <p:cNvPr id="5" name="Content Placeholder 4"/>
          <p:cNvSpPr>
            <a:spLocks noGrp="1"/>
          </p:cNvSpPr>
          <p:nvPr>
            <p:ph idx="1"/>
          </p:nvPr>
        </p:nvSpPr>
        <p:spPr>
          <a:xfrm>
            <a:off x="457200" y="1200151"/>
            <a:ext cx="7620000" cy="3394472"/>
          </a:xfrm>
        </p:spPr>
        <p:txBody>
          <a:bodyPr>
            <a:normAutofit/>
          </a:bodyPr>
          <a:lstStyle/>
          <a:p>
            <a:pPr>
              <a:buNone/>
            </a:pPr>
            <a:r>
              <a:rPr lang="en-US" sz="2800" dirty="0" smtClean="0"/>
              <a:t>	They teach that all religions are okay and equal.  In their rituals the initiate kneels at an altar, on this altar are all the holy books of religions, they are considered equal with the Bible.  They don’t want to offend any; yet, you cannot mention the name of Jesus.</a:t>
            </a:r>
            <a:endParaRPr lang="en-US" sz="2800" dirty="0"/>
          </a:p>
        </p:txBody>
      </p:sp>
    </p:spTree>
  </p:cSld>
  <p:clrMapOvr>
    <a:masterClrMapping/>
  </p:clrMapOvr>
  <p:transition>
    <p:fade/>
  </p:transition>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Effects on health</a:t>
            </a:r>
          </a:p>
        </p:txBody>
      </p:sp>
      <p:sp>
        <p:nvSpPr>
          <p:cNvPr id="30723" name="Rectangle 3"/>
          <p:cNvSpPr>
            <a:spLocks noGrp="1" noChangeArrowheads="1"/>
          </p:cNvSpPr>
          <p:nvPr>
            <p:ph idx="1"/>
          </p:nvPr>
        </p:nvSpPr>
        <p:spPr>
          <a:xfrm>
            <a:off x="457200" y="1200151"/>
            <a:ext cx="6705600" cy="3394472"/>
          </a:xfrm>
        </p:spPr>
        <p:txBody>
          <a:bodyPr>
            <a:normAutofit/>
          </a:bodyPr>
          <a:lstStyle/>
          <a:p>
            <a:pPr marL="0" indent="0" algn="l" eaLnBrk="1" hangingPunct="1">
              <a:buFont typeface="Wingdings" pitchFamily="2" charset="2"/>
              <a:buChar char="§"/>
            </a:pPr>
            <a:r>
              <a:rPr lang="en-US" altLang="en-US" sz="2800" dirty="0" smtClean="0">
                <a:solidFill>
                  <a:schemeClr val="tx1"/>
                </a:solidFill>
                <a:latin typeface="+mj-lt"/>
              </a:rPr>
              <a:t>The initiation ceremony brings you into a system of false worship and makes you part of a structure that defines who you are and determines your destiny.</a:t>
            </a:r>
          </a:p>
          <a:p>
            <a:pPr marL="0" indent="0" algn="l" eaLnBrk="1" hangingPunct="1">
              <a:buFont typeface="Wingdings" pitchFamily="2" charset="2"/>
              <a:buChar char="§"/>
            </a:pPr>
            <a:r>
              <a:rPr lang="en-US" altLang="en-US" sz="2800" dirty="0" smtClean="0">
                <a:solidFill>
                  <a:schemeClr val="tx1"/>
                </a:solidFill>
                <a:latin typeface="+mj-lt"/>
              </a:rPr>
              <a:t>The initiation ceremony into Freemasonry is a covenant ceremony.</a:t>
            </a:r>
          </a:p>
        </p:txBody>
      </p:sp>
    </p:spTree>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Effects on Covenant</a:t>
            </a:r>
          </a:p>
        </p:txBody>
      </p:sp>
      <p:sp>
        <p:nvSpPr>
          <p:cNvPr id="31747" name="Rectangle 3"/>
          <p:cNvSpPr>
            <a:spLocks noGrp="1" noChangeArrowheads="1"/>
          </p:cNvSpPr>
          <p:nvPr>
            <p:ph idx="1"/>
          </p:nvPr>
        </p:nvSpPr>
        <p:spPr/>
        <p:txBody>
          <a:bodyPr>
            <a:normAutofit/>
          </a:bodyPr>
          <a:lstStyle/>
          <a:p>
            <a:pPr marL="0" indent="0" algn="l" eaLnBrk="1" hangingPunct="1">
              <a:buFont typeface="Wingdings" pitchFamily="2" charset="2"/>
              <a:buChar char="§"/>
            </a:pPr>
            <a:r>
              <a:rPr lang="en-US" altLang="en-US" sz="2800" dirty="0" smtClean="0">
                <a:solidFill>
                  <a:schemeClr val="tx1"/>
                </a:solidFill>
                <a:latin typeface="+mj-lt"/>
              </a:rPr>
              <a:t>You pledge your identity, your value, your strength, your loyalty, your body and your life to something other than God. </a:t>
            </a:r>
          </a:p>
          <a:p>
            <a:pPr marL="0" indent="0" algn="l" eaLnBrk="1" hangingPunct="1">
              <a:buFont typeface="Wingdings" pitchFamily="2" charset="2"/>
              <a:buChar char="§"/>
            </a:pPr>
            <a:r>
              <a:rPr lang="en-US" altLang="en-US" sz="2800" dirty="0" smtClean="0">
                <a:solidFill>
                  <a:schemeClr val="tx1"/>
                </a:solidFill>
                <a:latin typeface="+mj-lt"/>
              </a:rPr>
              <a:t>You cannot honor two conflicting covenants.</a:t>
            </a:r>
          </a:p>
          <a:p>
            <a:pPr marL="0" indent="0" algn="l" eaLnBrk="1" hangingPunct="1">
              <a:buFont typeface="Wingdings" pitchFamily="2" charset="2"/>
              <a:buChar char="§"/>
            </a:pPr>
            <a:r>
              <a:rPr lang="en-US" altLang="en-US" sz="2800" dirty="0" smtClean="0">
                <a:solidFill>
                  <a:schemeClr val="tx1"/>
                </a:solidFill>
                <a:latin typeface="+mj-lt"/>
              </a:rPr>
              <a:t>Freemasonry demands that it be your highest covenantal relationship.</a:t>
            </a:r>
          </a:p>
        </p:txBody>
      </p:sp>
    </p:spTree>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Effects on Covenant</a:t>
            </a:r>
          </a:p>
        </p:txBody>
      </p:sp>
      <p:sp>
        <p:nvSpPr>
          <p:cNvPr id="32771" name="Rectangle 3"/>
          <p:cNvSpPr>
            <a:spLocks noGrp="1" noChangeArrowheads="1"/>
          </p:cNvSpPr>
          <p:nvPr>
            <p:ph idx="1"/>
          </p:nvPr>
        </p:nvSpPr>
        <p:spPr>
          <a:xfrm>
            <a:off x="457200" y="1200151"/>
            <a:ext cx="6553200" cy="3394472"/>
          </a:xfrm>
        </p:spPr>
        <p:txBody>
          <a:bodyPr>
            <a:noAutofit/>
          </a:bodyPr>
          <a:lstStyle/>
          <a:p>
            <a:pPr marL="0" indent="0">
              <a:buFont typeface="Wingdings" pitchFamily="2" charset="2"/>
              <a:buChar char="§"/>
            </a:pPr>
            <a:r>
              <a:rPr lang="en-US" altLang="en-US" sz="2800" dirty="0" smtClean="0">
                <a:solidFill>
                  <a:schemeClr val="tx1"/>
                </a:solidFill>
                <a:latin typeface="+mj-lt"/>
              </a:rPr>
              <a:t>The Word of God can go into you, into your bone marrow to produce life in your blood, but if a false covenant is already in place, the Word will be hindered .</a:t>
            </a:r>
          </a:p>
          <a:p>
            <a:pPr marL="0" indent="0">
              <a:buFont typeface="Wingdings" pitchFamily="2" charset="2"/>
              <a:buChar char="§"/>
            </a:pPr>
            <a:r>
              <a:rPr lang="en-US" altLang="en-US" sz="2800" dirty="0" smtClean="0">
                <a:solidFill>
                  <a:schemeClr val="tx1"/>
                </a:solidFill>
                <a:latin typeface="+mj-lt"/>
              </a:rPr>
              <a:t>Freemasonry will set it’s own doctrines above the Word of God so that when you read the Word, it is filtered by Masonic doctrines. </a:t>
            </a:r>
          </a:p>
        </p:txBody>
      </p:sp>
    </p:spTree>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Freedom from Freemasonry</a:t>
            </a:r>
          </a:p>
        </p:txBody>
      </p:sp>
      <p:sp>
        <p:nvSpPr>
          <p:cNvPr id="33795" name="Rectangle 3"/>
          <p:cNvSpPr>
            <a:spLocks noGrp="1" noChangeArrowheads="1"/>
          </p:cNvSpPr>
          <p:nvPr>
            <p:ph idx="1"/>
          </p:nvPr>
        </p:nvSpPr>
        <p:spPr>
          <a:xfrm>
            <a:off x="457200" y="1200151"/>
            <a:ext cx="7010400" cy="3394472"/>
          </a:xfrm>
        </p:spPr>
        <p:txBody>
          <a:bodyPr>
            <a:normAutofit/>
          </a:bodyPr>
          <a:lstStyle/>
          <a:p>
            <a:pPr marL="0" indent="0" algn="l" eaLnBrk="1" hangingPunct="1">
              <a:buFont typeface="Wingdings" pitchFamily="2" charset="2"/>
              <a:buChar char="§"/>
            </a:pPr>
            <a:r>
              <a:rPr lang="en-US" altLang="en-US" sz="2800" dirty="0" smtClean="0">
                <a:solidFill>
                  <a:schemeClr val="tx1"/>
                </a:solidFill>
                <a:latin typeface="+mj-lt"/>
              </a:rPr>
              <a:t>By our repenting and renouncing we have gotten out of the structure of Freemasonry but we have not gotten the structure out of us. </a:t>
            </a:r>
          </a:p>
          <a:p>
            <a:pPr marL="0" indent="0" algn="l" eaLnBrk="1" hangingPunct="1">
              <a:buFont typeface="Wingdings" pitchFamily="2" charset="2"/>
              <a:buChar char="§"/>
            </a:pPr>
            <a:r>
              <a:rPr lang="en-US" altLang="en-US" sz="2800" dirty="0" smtClean="0">
                <a:solidFill>
                  <a:schemeClr val="tx1"/>
                </a:solidFill>
                <a:latin typeface="+mj-lt"/>
              </a:rPr>
              <a:t>Reclaiming what was abdicated to Freemasonry restores us to personal wholeness. </a:t>
            </a:r>
          </a:p>
        </p:txBody>
      </p:sp>
    </p:spTree>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eaLnBrk="1" hangingPunct="1"/>
            <a:r>
              <a:rPr lang="en-US" altLang="en-US" sz="2800" b="1" dirty="0" smtClean="0">
                <a:solidFill>
                  <a:schemeClr val="tx1"/>
                </a:solidFill>
                <a:latin typeface="+mj-lt"/>
              </a:rPr>
              <a:t>Freedom from Freemasonry</a:t>
            </a:r>
          </a:p>
        </p:txBody>
      </p:sp>
      <p:sp>
        <p:nvSpPr>
          <p:cNvPr id="34819" name="Rectangle 3"/>
          <p:cNvSpPr>
            <a:spLocks noGrp="1" noChangeArrowheads="1"/>
          </p:cNvSpPr>
          <p:nvPr>
            <p:ph idx="1"/>
          </p:nvPr>
        </p:nvSpPr>
        <p:spPr>
          <a:xfrm>
            <a:off x="457200" y="1200151"/>
            <a:ext cx="6477000" cy="3394472"/>
          </a:xfrm>
        </p:spPr>
        <p:txBody>
          <a:bodyPr>
            <a:noAutofit/>
          </a:bodyPr>
          <a:lstStyle/>
          <a:p>
            <a:pPr marL="0" indent="0" algn="l" eaLnBrk="1" hangingPunct="1">
              <a:buFont typeface="Wingdings" pitchFamily="2" charset="2"/>
              <a:buChar char="§"/>
            </a:pPr>
            <a:r>
              <a:rPr lang="en-US" altLang="en-US" sz="2800" dirty="0" smtClean="0">
                <a:solidFill>
                  <a:schemeClr val="tx1"/>
                </a:solidFill>
                <a:latin typeface="+mj-lt"/>
              </a:rPr>
              <a:t>If the hoodwink gave you an anti-Christ mindset, then it will conflict with the mind of Christ.</a:t>
            </a:r>
          </a:p>
          <a:p>
            <a:pPr marL="0" indent="0" algn="l" eaLnBrk="1" hangingPunct="1">
              <a:buFont typeface="Wingdings" pitchFamily="2" charset="2"/>
              <a:buChar char="§"/>
            </a:pPr>
            <a:r>
              <a:rPr lang="en-US" altLang="en-US" sz="2800" dirty="0" smtClean="0">
                <a:solidFill>
                  <a:schemeClr val="tx1"/>
                </a:solidFill>
                <a:latin typeface="+mj-lt"/>
              </a:rPr>
              <a:t>You can repent of and renounce the hoodwink, but if you do not reclaim your mind then it will remain under the influence of the mind set of Freemasonry.</a:t>
            </a:r>
          </a:p>
          <a:p>
            <a:pPr marL="0" indent="0" algn="l" eaLnBrk="1" hangingPunct="1">
              <a:buFont typeface="Wingdings" pitchFamily="2" charset="2"/>
              <a:buChar char="§"/>
            </a:pPr>
            <a:endParaRPr lang="en-US" altLang="en-US" sz="2800" dirty="0" smtClean="0">
              <a:solidFill>
                <a:schemeClr val="tx1"/>
              </a:solidFill>
              <a:latin typeface="+mj-lt"/>
            </a:endParaRPr>
          </a:p>
        </p:txBody>
      </p:sp>
    </p:spTree>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Freedom from Freemasonry</a:t>
            </a:r>
          </a:p>
        </p:txBody>
      </p:sp>
      <p:sp>
        <p:nvSpPr>
          <p:cNvPr id="35843" name="Rectangle 3"/>
          <p:cNvSpPr>
            <a:spLocks noGrp="1" noChangeArrowheads="1"/>
          </p:cNvSpPr>
          <p:nvPr>
            <p:ph idx="1"/>
          </p:nvPr>
        </p:nvSpPr>
        <p:spPr>
          <a:xfrm>
            <a:off x="457200" y="1200151"/>
            <a:ext cx="7162800" cy="3394472"/>
          </a:xfrm>
        </p:spPr>
        <p:txBody>
          <a:bodyPr>
            <a:normAutofit/>
          </a:bodyPr>
          <a:lstStyle/>
          <a:p>
            <a:pPr marL="0" indent="0" algn="l" eaLnBrk="1" hangingPunct="1">
              <a:buFont typeface="Wingdings" pitchFamily="2" charset="2"/>
              <a:buChar char="§"/>
            </a:pPr>
            <a:r>
              <a:rPr lang="en-US" altLang="en-US" sz="2800" dirty="0" smtClean="0">
                <a:solidFill>
                  <a:schemeClr val="tx1"/>
                </a:solidFill>
                <a:latin typeface="+mj-lt"/>
              </a:rPr>
              <a:t>Many people say that they do not need deliverance from Freemasonry because they have no family history of it.</a:t>
            </a:r>
          </a:p>
          <a:p>
            <a:pPr marL="0" indent="0" algn="l" eaLnBrk="1" hangingPunct="1">
              <a:buFont typeface="Wingdings" pitchFamily="2" charset="2"/>
              <a:buChar char="§"/>
            </a:pPr>
            <a:r>
              <a:rPr lang="en-US" altLang="en-US" sz="2800" dirty="0" smtClean="0">
                <a:solidFill>
                  <a:schemeClr val="tx1"/>
                </a:solidFill>
                <a:latin typeface="+mj-lt"/>
              </a:rPr>
              <a:t>The way Freemasonry is designed, you can be under the influence of it even if there is no family history. </a:t>
            </a:r>
          </a:p>
        </p:txBody>
      </p:sp>
    </p:spTree>
  </p:cSld>
  <p:clrMapOvr>
    <a:masterClrMapping/>
  </p:clrMapOvr>
  <p:transition>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Freedom from Freemasonry</a:t>
            </a:r>
          </a:p>
        </p:txBody>
      </p:sp>
      <p:sp>
        <p:nvSpPr>
          <p:cNvPr id="36867" name="Rectangle 3"/>
          <p:cNvSpPr>
            <a:spLocks noGrp="1" noChangeArrowheads="1"/>
          </p:cNvSpPr>
          <p:nvPr>
            <p:ph idx="1"/>
          </p:nvPr>
        </p:nvSpPr>
        <p:spPr/>
        <p:txBody>
          <a:bodyPr>
            <a:normAutofit/>
          </a:bodyPr>
          <a:lstStyle/>
          <a:p>
            <a:pPr marL="0" indent="0" algn="l" eaLnBrk="1" hangingPunct="1">
              <a:buFontTx/>
              <a:buNone/>
            </a:pPr>
            <a:r>
              <a:rPr lang="en-US" altLang="en-US" sz="2800" dirty="0" smtClean="0">
                <a:solidFill>
                  <a:schemeClr val="tx1"/>
                </a:solidFill>
                <a:latin typeface="+mj-lt"/>
              </a:rPr>
              <a:t>Early in the settlement of America the Masons would build the first building in a new area. The court house and any governmental offices would be there. The churches and school would also meet there. </a:t>
            </a:r>
          </a:p>
        </p:txBody>
      </p:sp>
    </p:spTree>
  </p:cSld>
  <p:clrMapOvr>
    <a:masterClrMapping/>
  </p:clrMapOvr>
  <p:transition>
    <p:fad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Freedom from Freemasonry</a:t>
            </a:r>
          </a:p>
        </p:txBody>
      </p:sp>
      <p:sp>
        <p:nvSpPr>
          <p:cNvPr id="37891" name="Rectangle 3"/>
          <p:cNvSpPr>
            <a:spLocks noGrp="1" noChangeArrowheads="1"/>
          </p:cNvSpPr>
          <p:nvPr>
            <p:ph idx="1"/>
          </p:nvPr>
        </p:nvSpPr>
        <p:spPr>
          <a:xfrm>
            <a:off x="457200" y="1200151"/>
            <a:ext cx="7391400" cy="3394472"/>
          </a:xfrm>
        </p:spPr>
        <p:txBody>
          <a:bodyPr>
            <a:normAutofit/>
          </a:bodyPr>
          <a:lstStyle/>
          <a:p>
            <a:pPr marL="0" indent="0" algn="l" eaLnBrk="1" hangingPunct="1">
              <a:buFont typeface="Wingdings" pitchFamily="2" charset="2"/>
              <a:buChar char="§"/>
            </a:pPr>
            <a:r>
              <a:rPr lang="en-US" altLang="en-US" sz="2800" dirty="0" smtClean="0">
                <a:solidFill>
                  <a:schemeClr val="tx1"/>
                </a:solidFill>
                <a:latin typeface="+mj-lt"/>
              </a:rPr>
              <a:t>Masons occupied as many pulpits as possible so many pastors were Masons.</a:t>
            </a:r>
          </a:p>
          <a:p>
            <a:pPr marL="0" indent="0" algn="l" eaLnBrk="1" hangingPunct="1">
              <a:buFont typeface="Wingdings" pitchFamily="2" charset="2"/>
              <a:buChar char="§"/>
            </a:pPr>
            <a:r>
              <a:rPr lang="en-US" altLang="en-US" sz="2800" dirty="0" smtClean="0">
                <a:solidFill>
                  <a:schemeClr val="tx1"/>
                </a:solidFill>
                <a:latin typeface="+mj-lt"/>
              </a:rPr>
              <a:t>The civic leaders , the bankers, the businessmen and the school teachers were Masons.</a:t>
            </a:r>
          </a:p>
        </p:txBody>
      </p:sp>
    </p:spTree>
  </p:cSld>
  <p:clrMapOvr>
    <a:masterClrMapping/>
  </p:clrMapOvr>
  <p:transition>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l" eaLnBrk="1" hangingPunct="1"/>
            <a:r>
              <a:rPr lang="en-US" altLang="en-US" sz="2800" b="1" dirty="0" smtClean="0">
                <a:solidFill>
                  <a:schemeClr val="tx1"/>
                </a:solidFill>
                <a:latin typeface="+mj-lt"/>
              </a:rPr>
              <a:t>Freedom from Freemasonry</a:t>
            </a:r>
          </a:p>
        </p:txBody>
      </p:sp>
      <p:sp>
        <p:nvSpPr>
          <p:cNvPr id="38915" name="Rectangle 3"/>
          <p:cNvSpPr>
            <a:spLocks noGrp="1" noChangeArrowheads="1"/>
          </p:cNvSpPr>
          <p:nvPr>
            <p:ph idx="1"/>
          </p:nvPr>
        </p:nvSpPr>
        <p:spPr/>
        <p:txBody>
          <a:bodyPr>
            <a:normAutofit/>
          </a:bodyPr>
          <a:lstStyle/>
          <a:p>
            <a:pPr marL="0" indent="0" algn="l" eaLnBrk="1" hangingPunct="1">
              <a:buFont typeface="Wingdings" pitchFamily="2" charset="2"/>
              <a:buChar char="§"/>
            </a:pPr>
            <a:r>
              <a:rPr lang="en-US" altLang="en-US" sz="2800" dirty="0" smtClean="0">
                <a:solidFill>
                  <a:schemeClr val="tx1"/>
                </a:solidFill>
                <a:latin typeface="+mj-lt"/>
              </a:rPr>
              <a:t>The values of the society reflected Masonic values.</a:t>
            </a:r>
          </a:p>
          <a:p>
            <a:pPr marL="0" indent="0" algn="l" eaLnBrk="1" hangingPunct="1">
              <a:buFont typeface="Wingdings" pitchFamily="2" charset="2"/>
              <a:buChar char="§"/>
            </a:pPr>
            <a:r>
              <a:rPr lang="en-US" altLang="en-US" sz="2800" dirty="0" smtClean="0">
                <a:solidFill>
                  <a:schemeClr val="tx1"/>
                </a:solidFill>
                <a:latin typeface="+mj-lt"/>
              </a:rPr>
              <a:t>Business relationships were determined by Masonic rules.</a:t>
            </a:r>
          </a:p>
          <a:p>
            <a:pPr marL="0" indent="0" algn="l" eaLnBrk="1" hangingPunct="1">
              <a:buFont typeface="Wingdings" pitchFamily="2" charset="2"/>
              <a:buChar char="§"/>
            </a:pPr>
            <a:r>
              <a:rPr lang="en-US" altLang="en-US" sz="2800" dirty="0" smtClean="0">
                <a:solidFill>
                  <a:schemeClr val="tx1"/>
                </a:solidFill>
                <a:latin typeface="+mj-lt"/>
              </a:rPr>
              <a:t>Roles of men and women were set by Masonic standards.</a:t>
            </a:r>
          </a:p>
        </p:txBody>
      </p:sp>
    </p:spTree>
  </p:cSld>
  <p:clrMapOvr>
    <a:masterClrMapping/>
  </p:clrMapOvr>
  <p:transition>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l" eaLnBrk="1" hangingPunct="1"/>
            <a:r>
              <a:rPr lang="en-US" altLang="en-US" sz="2800" b="1" dirty="0" smtClean="0">
                <a:solidFill>
                  <a:schemeClr val="tx1"/>
                </a:solidFill>
                <a:latin typeface="+mj-lt"/>
              </a:rPr>
              <a:t>Freedom from Freemasonry</a:t>
            </a:r>
          </a:p>
        </p:txBody>
      </p:sp>
      <p:sp>
        <p:nvSpPr>
          <p:cNvPr id="39939" name="Rectangle 3"/>
          <p:cNvSpPr>
            <a:spLocks noGrp="1" noChangeArrowheads="1"/>
          </p:cNvSpPr>
          <p:nvPr>
            <p:ph idx="1"/>
          </p:nvPr>
        </p:nvSpPr>
        <p:spPr/>
        <p:txBody>
          <a:bodyPr>
            <a:normAutofit/>
          </a:bodyPr>
          <a:lstStyle/>
          <a:p>
            <a:pPr marL="0" indent="0" algn="l" eaLnBrk="1" hangingPunct="1">
              <a:buFont typeface="Wingdings" pitchFamily="2" charset="2"/>
              <a:buChar char="§"/>
            </a:pPr>
            <a:r>
              <a:rPr lang="en-US" altLang="en-US" sz="2800" dirty="0" smtClean="0">
                <a:solidFill>
                  <a:schemeClr val="tx1"/>
                </a:solidFill>
                <a:latin typeface="+mj-lt"/>
              </a:rPr>
              <a:t>Let me give an example of how Masonic values on women were passed on to the culture.</a:t>
            </a:r>
          </a:p>
          <a:p>
            <a:pPr marL="0" indent="0" algn="l" eaLnBrk="1" hangingPunct="1">
              <a:buFont typeface="Wingdings" pitchFamily="2" charset="2"/>
              <a:buChar char="§"/>
            </a:pPr>
            <a:r>
              <a:rPr lang="en-US" altLang="en-US" sz="2800" dirty="0" smtClean="0">
                <a:solidFill>
                  <a:schemeClr val="tx1"/>
                </a:solidFill>
                <a:latin typeface="+mj-lt"/>
              </a:rPr>
              <a:t>The women’s division of Freemasonry is called       “Eastern Star” and is said</a:t>
            </a:r>
          </a:p>
          <a:p>
            <a:pPr marL="0" indent="0" algn="l" eaLnBrk="1" hangingPunct="1">
              <a:buFont typeface="Wingdings" pitchFamily="2" charset="2"/>
              <a:buChar char="§"/>
            </a:pPr>
            <a:r>
              <a:rPr lang="en-US" altLang="en-US" sz="2800" dirty="0" smtClean="0">
                <a:solidFill>
                  <a:schemeClr val="tx1"/>
                </a:solidFill>
                <a:latin typeface="+mj-lt"/>
              </a:rPr>
              <a:t>to show women how to be godly women.</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05979"/>
            <a:ext cx="7772400" cy="857250"/>
          </a:xfrm>
        </p:spPr>
        <p:txBody>
          <a:bodyPr>
            <a:noAutofit/>
          </a:bodyPr>
          <a:lstStyle/>
          <a:p>
            <a:pPr algn="l"/>
            <a:r>
              <a:rPr lang="en-US" sz="3000" b="1" dirty="0" smtClean="0"/>
              <a:t>The ruling power over masonry is BAPHOMET</a:t>
            </a:r>
            <a:endParaRPr lang="en-US" sz="3000" b="1" dirty="0"/>
          </a:p>
        </p:txBody>
      </p:sp>
      <p:sp>
        <p:nvSpPr>
          <p:cNvPr id="5" name="Content Placeholder 4"/>
          <p:cNvSpPr>
            <a:spLocks noGrp="1"/>
          </p:cNvSpPr>
          <p:nvPr>
            <p:ph idx="1"/>
          </p:nvPr>
        </p:nvSpPr>
        <p:spPr>
          <a:xfrm>
            <a:off x="457200" y="1200151"/>
            <a:ext cx="7620000" cy="3394472"/>
          </a:xfrm>
        </p:spPr>
        <p:txBody>
          <a:bodyPr>
            <a:normAutofit/>
          </a:bodyPr>
          <a:lstStyle/>
          <a:p>
            <a:pPr>
              <a:buNone/>
            </a:pPr>
            <a:r>
              <a:rPr lang="en-US" sz="2800" dirty="0" smtClean="0"/>
              <a:t>	It is the spirit of Antichrist, death and deception. In the 18</a:t>
            </a:r>
            <a:r>
              <a:rPr lang="en-US" sz="2800" baseline="30000" dirty="0" smtClean="0"/>
              <a:t>th</a:t>
            </a:r>
            <a:r>
              <a:rPr lang="en-US" sz="2800" dirty="0" smtClean="0"/>
              <a:t> degree the death of Jesus on the cross is called a “dire calamity.”  They drink white wine from a human skull with salt and biscuits.  They mock and twist the Christian doctrine of Atonement through the blood of Jesus.</a:t>
            </a:r>
            <a:endParaRPr lang="en-US" sz="2800" dirty="0"/>
          </a:p>
        </p:txBody>
      </p:sp>
    </p:spTree>
  </p:cSld>
  <p:clrMapOvr>
    <a:masterClrMapping/>
  </p:clrMapOvr>
  <p:transition>
    <p:fade/>
  </p:transition>
</p:sld>
</file>

<file path=ppt/slides/slide7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l" eaLnBrk="1" hangingPunct="1"/>
            <a:r>
              <a:rPr lang="en-US" altLang="en-US" sz="2800" b="1" dirty="0" smtClean="0">
                <a:solidFill>
                  <a:schemeClr val="tx1"/>
                </a:solidFill>
                <a:latin typeface="+mj-lt"/>
              </a:rPr>
              <a:t>Freedom from Freemasonry</a:t>
            </a:r>
          </a:p>
        </p:txBody>
      </p:sp>
      <p:sp>
        <p:nvSpPr>
          <p:cNvPr id="40963" name="Rectangle 3"/>
          <p:cNvSpPr>
            <a:spLocks noGrp="1" noChangeArrowheads="1"/>
          </p:cNvSpPr>
          <p:nvPr>
            <p:ph idx="1"/>
          </p:nvPr>
        </p:nvSpPr>
        <p:spPr/>
        <p:txBody>
          <a:bodyPr>
            <a:normAutofit/>
          </a:bodyPr>
          <a:lstStyle/>
          <a:p>
            <a:pPr marL="0" indent="0" algn="l" eaLnBrk="1" hangingPunct="1">
              <a:buFont typeface="Wingdings" pitchFamily="2" charset="2"/>
              <a:buChar char="§"/>
            </a:pPr>
            <a:r>
              <a:rPr lang="en-US" altLang="en-US" sz="2800" dirty="0" smtClean="0">
                <a:solidFill>
                  <a:schemeClr val="tx1"/>
                </a:solidFill>
                <a:latin typeface="+mj-lt"/>
              </a:rPr>
              <a:t>Five characteristics of a godly woman are presented, supposedly based on the lives of five women from the Bible. </a:t>
            </a:r>
          </a:p>
          <a:p>
            <a:pPr marL="0" indent="0" algn="l" eaLnBrk="1" hangingPunct="1">
              <a:buFont typeface="Wingdings" pitchFamily="2" charset="2"/>
              <a:buChar char="§"/>
            </a:pPr>
            <a:r>
              <a:rPr lang="en-US" altLang="en-US" sz="2800" dirty="0" smtClean="0">
                <a:solidFill>
                  <a:schemeClr val="tx1"/>
                </a:solidFill>
                <a:latin typeface="+mj-lt"/>
              </a:rPr>
              <a:t>The problem is that the stories of these women have been selectively edited to present the traits desired by Freemasonry.</a:t>
            </a:r>
          </a:p>
        </p:txBody>
      </p:sp>
    </p:spTree>
  </p:cSld>
  <p:clrMapOvr>
    <a:masterClrMapping/>
  </p:clrMapOvr>
  <p:transition>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l" eaLnBrk="1" hangingPunct="1"/>
            <a:r>
              <a:rPr lang="en-US" altLang="en-US" sz="2800" b="1" dirty="0" smtClean="0">
                <a:solidFill>
                  <a:schemeClr val="tx1"/>
                </a:solidFill>
                <a:latin typeface="+mj-lt"/>
              </a:rPr>
              <a:t>Freedom from Freemasonry</a:t>
            </a:r>
          </a:p>
        </p:txBody>
      </p:sp>
      <p:sp>
        <p:nvSpPr>
          <p:cNvPr id="41987" name="Rectangle 3"/>
          <p:cNvSpPr>
            <a:spLocks noGrp="1" noChangeArrowheads="1"/>
          </p:cNvSpPr>
          <p:nvPr>
            <p:ph idx="1"/>
          </p:nvPr>
        </p:nvSpPr>
        <p:spPr/>
        <p:txBody>
          <a:bodyPr>
            <a:normAutofit/>
          </a:bodyPr>
          <a:lstStyle/>
          <a:p>
            <a:pPr marL="0" indent="0" algn="l" eaLnBrk="1" hangingPunct="1">
              <a:buFontTx/>
              <a:buNone/>
            </a:pPr>
            <a:r>
              <a:rPr lang="en-US" altLang="en-US" sz="2800" dirty="0" smtClean="0">
                <a:solidFill>
                  <a:schemeClr val="tx1"/>
                </a:solidFill>
                <a:latin typeface="+mj-lt"/>
              </a:rPr>
              <a:t>Here are the character traits:</a:t>
            </a:r>
          </a:p>
          <a:p>
            <a:pPr marL="0" indent="0" algn="l" eaLnBrk="1" hangingPunct="1">
              <a:buFontTx/>
              <a:buNone/>
            </a:pPr>
            <a:r>
              <a:rPr lang="en-US" altLang="en-US" sz="2800" b="1" dirty="0" smtClean="0">
                <a:solidFill>
                  <a:schemeClr val="tx1"/>
                </a:solidFill>
                <a:latin typeface="+mj-lt"/>
              </a:rPr>
              <a:t>1. </a:t>
            </a:r>
            <a:r>
              <a:rPr lang="en-US" altLang="en-US" sz="2800" b="1" dirty="0" err="1" smtClean="0">
                <a:solidFill>
                  <a:schemeClr val="tx1"/>
                </a:solidFill>
                <a:latin typeface="+mj-lt"/>
              </a:rPr>
              <a:t>Jeptha’s</a:t>
            </a:r>
            <a:r>
              <a:rPr lang="en-US" altLang="en-US" sz="2800" b="1" dirty="0" smtClean="0">
                <a:solidFill>
                  <a:schemeClr val="tx1"/>
                </a:solidFill>
                <a:latin typeface="+mj-lt"/>
              </a:rPr>
              <a:t> daughter </a:t>
            </a:r>
            <a:r>
              <a:rPr lang="en-US" altLang="en-US" sz="2800" dirty="0" smtClean="0">
                <a:solidFill>
                  <a:schemeClr val="tx1"/>
                </a:solidFill>
                <a:latin typeface="+mj-lt"/>
              </a:rPr>
              <a:t>- A woman should be willing to lay down her life so that her husband can keep a foolish vow.</a:t>
            </a:r>
          </a:p>
          <a:p>
            <a:pPr marL="0" indent="0" algn="l" eaLnBrk="1" hangingPunct="1">
              <a:buFontTx/>
              <a:buNone/>
            </a:pPr>
            <a:endParaRPr lang="en-US" altLang="en-US" sz="1200" dirty="0" smtClean="0">
              <a:solidFill>
                <a:schemeClr val="tx1"/>
              </a:solidFill>
              <a:latin typeface="+mj-lt"/>
            </a:endParaRPr>
          </a:p>
          <a:p>
            <a:pPr marL="0" indent="0" algn="l" eaLnBrk="1" hangingPunct="1">
              <a:buFontTx/>
              <a:buNone/>
            </a:pPr>
            <a:r>
              <a:rPr lang="en-US" altLang="en-US" sz="2800" b="1" dirty="0" smtClean="0">
                <a:solidFill>
                  <a:schemeClr val="tx1"/>
                </a:solidFill>
                <a:latin typeface="+mj-lt"/>
              </a:rPr>
              <a:t>2.  Ruth </a:t>
            </a:r>
            <a:r>
              <a:rPr lang="en-US" altLang="en-US" sz="2800" dirty="0" smtClean="0">
                <a:solidFill>
                  <a:schemeClr val="tx1"/>
                </a:solidFill>
                <a:latin typeface="+mj-lt"/>
              </a:rPr>
              <a:t>- A woman should work hard, live frugally, save bit by bit and, hopefully, be secure in her old age.  </a:t>
            </a:r>
          </a:p>
        </p:txBody>
      </p:sp>
    </p:spTree>
  </p:cSld>
  <p:clrMapOvr>
    <a:masterClrMapping/>
  </p:clrMapOvr>
  <p:transition>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lgn="l" eaLnBrk="1" hangingPunct="1"/>
            <a:r>
              <a:rPr lang="en-US" altLang="en-US" sz="2800" b="1" dirty="0" smtClean="0">
                <a:solidFill>
                  <a:schemeClr val="tx1"/>
                </a:solidFill>
                <a:latin typeface="+mj-lt"/>
              </a:rPr>
              <a:t>Freedom from Freemasonry</a:t>
            </a:r>
          </a:p>
        </p:txBody>
      </p:sp>
      <p:sp>
        <p:nvSpPr>
          <p:cNvPr id="43011" name="Rectangle 3"/>
          <p:cNvSpPr>
            <a:spLocks noGrp="1" noChangeArrowheads="1"/>
          </p:cNvSpPr>
          <p:nvPr>
            <p:ph idx="1"/>
          </p:nvPr>
        </p:nvSpPr>
        <p:spPr/>
        <p:txBody>
          <a:bodyPr>
            <a:normAutofit/>
          </a:bodyPr>
          <a:lstStyle/>
          <a:p>
            <a:pPr marL="0" indent="0" algn="l" eaLnBrk="1" hangingPunct="1">
              <a:buFontTx/>
              <a:buNone/>
            </a:pPr>
            <a:r>
              <a:rPr lang="en-US" altLang="en-US" sz="2800" b="1" dirty="0" smtClean="0">
                <a:solidFill>
                  <a:schemeClr val="tx1"/>
                </a:solidFill>
                <a:latin typeface="+mj-lt"/>
              </a:rPr>
              <a:t>3. Esther </a:t>
            </a:r>
            <a:r>
              <a:rPr lang="en-US" altLang="en-US" sz="2800" dirty="0" smtClean="0">
                <a:solidFill>
                  <a:schemeClr val="tx1"/>
                </a:solidFill>
                <a:latin typeface="+mj-lt"/>
              </a:rPr>
              <a:t>- A woman should learn to use secret agreements and  manipulation to secure her place. </a:t>
            </a:r>
          </a:p>
          <a:p>
            <a:pPr marL="0" indent="0" algn="l" eaLnBrk="1" hangingPunct="1">
              <a:buFontTx/>
              <a:buNone/>
            </a:pPr>
            <a:endParaRPr lang="en-US" altLang="en-US" sz="2800" dirty="0" smtClean="0">
              <a:solidFill>
                <a:schemeClr val="tx1"/>
              </a:solidFill>
              <a:latin typeface="+mj-lt"/>
            </a:endParaRPr>
          </a:p>
          <a:p>
            <a:pPr marL="0" indent="0" algn="l" eaLnBrk="1" hangingPunct="1">
              <a:buFontTx/>
              <a:buNone/>
            </a:pPr>
            <a:r>
              <a:rPr lang="en-US" altLang="en-US" sz="2800" b="1" dirty="0" smtClean="0">
                <a:solidFill>
                  <a:schemeClr val="tx1"/>
                </a:solidFill>
                <a:latin typeface="+mj-lt"/>
              </a:rPr>
              <a:t>4. Martha </a:t>
            </a:r>
            <a:r>
              <a:rPr lang="en-US" altLang="en-US" sz="2800" dirty="0" smtClean="0">
                <a:solidFill>
                  <a:schemeClr val="tx1"/>
                </a:solidFill>
                <a:latin typeface="+mj-lt"/>
              </a:rPr>
              <a:t>- A woman can control the actions of God.  Your faith causes God to believe that He really can do the impossible.</a:t>
            </a:r>
          </a:p>
        </p:txBody>
      </p:sp>
    </p:spTree>
  </p:cSld>
  <p:clrMapOvr>
    <a:masterClrMapping/>
  </p:clrMapOvr>
  <p:transition>
    <p:fad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l" eaLnBrk="1" hangingPunct="1"/>
            <a:r>
              <a:rPr lang="en-US" altLang="en-US" sz="2800" b="1" dirty="0" smtClean="0">
                <a:solidFill>
                  <a:schemeClr val="tx1"/>
                </a:solidFill>
                <a:latin typeface="+mj-lt"/>
              </a:rPr>
              <a:t>Freedom from Freemasonry</a:t>
            </a:r>
          </a:p>
        </p:txBody>
      </p:sp>
      <p:sp>
        <p:nvSpPr>
          <p:cNvPr id="44035" name="Rectangle 3"/>
          <p:cNvSpPr>
            <a:spLocks noGrp="1" noChangeArrowheads="1"/>
          </p:cNvSpPr>
          <p:nvPr>
            <p:ph idx="1"/>
          </p:nvPr>
        </p:nvSpPr>
        <p:spPr/>
        <p:txBody>
          <a:bodyPr>
            <a:normAutofit/>
          </a:bodyPr>
          <a:lstStyle/>
          <a:p>
            <a:pPr marL="0" indent="0" algn="l" eaLnBrk="1" hangingPunct="1">
              <a:buFontTx/>
              <a:buNone/>
            </a:pPr>
            <a:r>
              <a:rPr lang="en-US" altLang="en-US" sz="2800" b="1" dirty="0" smtClean="0">
                <a:solidFill>
                  <a:schemeClr val="tx1"/>
                </a:solidFill>
                <a:latin typeface="+mj-lt"/>
              </a:rPr>
              <a:t>5. </a:t>
            </a:r>
            <a:r>
              <a:rPr lang="en-US" altLang="en-US" sz="2800" b="1" dirty="0" err="1" smtClean="0">
                <a:solidFill>
                  <a:schemeClr val="tx1"/>
                </a:solidFill>
                <a:latin typeface="+mj-lt"/>
              </a:rPr>
              <a:t>Electa</a:t>
            </a:r>
            <a:r>
              <a:rPr lang="en-US" altLang="en-US" sz="2800" b="1" dirty="0" smtClean="0">
                <a:solidFill>
                  <a:schemeClr val="tx1"/>
                </a:solidFill>
                <a:latin typeface="+mj-lt"/>
              </a:rPr>
              <a:t>- </a:t>
            </a:r>
            <a:r>
              <a:rPr lang="en-US" altLang="en-US" sz="2800" dirty="0" smtClean="0">
                <a:solidFill>
                  <a:schemeClr val="tx1"/>
                </a:solidFill>
                <a:latin typeface="+mj-lt"/>
              </a:rPr>
              <a:t>A woman should live a life of service to others and be willing to suffer and die for doing good.  </a:t>
            </a:r>
          </a:p>
          <a:p>
            <a:pPr marL="0" indent="0" algn="l" eaLnBrk="1" hangingPunct="1">
              <a:buFontTx/>
              <a:buNone/>
            </a:pPr>
            <a:endParaRPr lang="en-US" altLang="en-US" sz="2800" dirty="0" smtClean="0">
              <a:solidFill>
                <a:schemeClr val="tx1"/>
              </a:solidFill>
              <a:latin typeface="+mj-lt"/>
            </a:endParaRPr>
          </a:p>
          <a:p>
            <a:pPr marL="0" indent="0" algn="l" eaLnBrk="1" hangingPunct="1">
              <a:buFontTx/>
              <a:buNone/>
            </a:pPr>
            <a:r>
              <a:rPr lang="en-US" altLang="en-US" sz="2800" dirty="0" smtClean="0">
                <a:solidFill>
                  <a:schemeClr val="tx1"/>
                </a:solidFill>
                <a:latin typeface="+mj-lt"/>
              </a:rPr>
              <a:t>In Eastern Star there is no kinsman redeemer, no hope of  intervention by God, no power of the resurrection.</a:t>
            </a:r>
          </a:p>
          <a:p>
            <a:pPr marL="0" indent="0" algn="l" eaLnBrk="1" hangingPunct="1">
              <a:buFontTx/>
              <a:buNone/>
            </a:pPr>
            <a:endParaRPr lang="en-US" altLang="en-US" sz="2800" dirty="0" smtClean="0">
              <a:solidFill>
                <a:schemeClr val="tx1"/>
              </a:solidFill>
              <a:latin typeface="+mj-lt"/>
            </a:endParaRPr>
          </a:p>
        </p:txBody>
      </p:sp>
    </p:spTree>
  </p:cSld>
  <p:clrMapOvr>
    <a:masterClrMapping/>
  </p:clrMapOvr>
  <p:transition>
    <p:fad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l" eaLnBrk="1" hangingPunct="1"/>
            <a:r>
              <a:rPr lang="en-US" altLang="en-US" sz="2800" b="1" dirty="0" smtClean="0">
                <a:solidFill>
                  <a:schemeClr val="tx1"/>
                </a:solidFill>
                <a:latin typeface="+mj-lt"/>
              </a:rPr>
              <a:t>Freedom from Freemasonry</a:t>
            </a:r>
          </a:p>
        </p:txBody>
      </p:sp>
      <p:sp>
        <p:nvSpPr>
          <p:cNvPr id="45059" name="Rectangle 3"/>
          <p:cNvSpPr>
            <a:spLocks noGrp="1" noChangeArrowheads="1"/>
          </p:cNvSpPr>
          <p:nvPr>
            <p:ph idx="1"/>
          </p:nvPr>
        </p:nvSpPr>
        <p:spPr/>
        <p:txBody>
          <a:bodyPr>
            <a:normAutofit/>
          </a:bodyPr>
          <a:lstStyle/>
          <a:p>
            <a:pPr marL="0" indent="0" algn="l" eaLnBrk="1" hangingPunct="1">
              <a:buFont typeface="Wingdings" pitchFamily="2" charset="2"/>
              <a:buChar char="§"/>
            </a:pPr>
            <a:r>
              <a:rPr lang="en-US" altLang="en-US" sz="2800" dirty="0" smtClean="0">
                <a:solidFill>
                  <a:schemeClr val="tx1"/>
                </a:solidFill>
                <a:latin typeface="+mj-lt"/>
              </a:rPr>
              <a:t>In Freemasonry, these things define a godly woman and would taught from pulpits.</a:t>
            </a:r>
          </a:p>
          <a:p>
            <a:pPr marL="0" indent="0" algn="l" eaLnBrk="1" hangingPunct="1">
              <a:buFont typeface="Wingdings" pitchFamily="2" charset="2"/>
              <a:buChar char="§"/>
            </a:pPr>
            <a:r>
              <a:rPr lang="en-US" altLang="en-US" sz="2800" dirty="0" smtClean="0">
                <a:solidFill>
                  <a:schemeClr val="tx1"/>
                </a:solidFill>
                <a:latin typeface="+mj-lt"/>
              </a:rPr>
              <a:t>These traits would be reinforced in the home, the school and the workplace.  </a:t>
            </a:r>
          </a:p>
          <a:p>
            <a:pPr marL="0" indent="0" algn="l" eaLnBrk="1" hangingPunct="1">
              <a:buFont typeface="Wingdings" pitchFamily="2" charset="2"/>
              <a:buChar char="§"/>
            </a:pPr>
            <a:r>
              <a:rPr lang="en-US" altLang="en-US" sz="2800" dirty="0" smtClean="0">
                <a:solidFill>
                  <a:schemeClr val="tx1"/>
                </a:solidFill>
                <a:latin typeface="+mj-lt"/>
              </a:rPr>
              <a:t>They would define the place of women in society.</a:t>
            </a:r>
          </a:p>
        </p:txBody>
      </p:sp>
    </p:spTree>
  </p:cSld>
  <p:clrMapOvr>
    <a:masterClrMapping/>
  </p:clrMapOvr>
  <p:transition>
    <p:fad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l" eaLnBrk="1" hangingPunct="1"/>
            <a:r>
              <a:rPr lang="en-US" altLang="en-US" sz="2800" b="1" dirty="0" smtClean="0">
                <a:solidFill>
                  <a:schemeClr val="tx1"/>
                </a:solidFill>
                <a:latin typeface="+mj-lt"/>
              </a:rPr>
              <a:t>Freedom from Freemasonry</a:t>
            </a:r>
          </a:p>
        </p:txBody>
      </p:sp>
      <p:sp>
        <p:nvSpPr>
          <p:cNvPr id="46083" name="Rectangle 3"/>
          <p:cNvSpPr>
            <a:spLocks noGrp="1" noChangeArrowheads="1"/>
          </p:cNvSpPr>
          <p:nvPr>
            <p:ph idx="1"/>
          </p:nvPr>
        </p:nvSpPr>
        <p:spPr/>
        <p:txBody>
          <a:bodyPr>
            <a:normAutofit/>
          </a:bodyPr>
          <a:lstStyle/>
          <a:p>
            <a:pPr marL="0" indent="0" algn="l" eaLnBrk="1" hangingPunct="1">
              <a:buFont typeface="Wingdings" pitchFamily="2" charset="2"/>
              <a:buChar char="§"/>
            </a:pPr>
            <a:r>
              <a:rPr lang="en-US" altLang="en-US" sz="2800" dirty="0" smtClean="0">
                <a:solidFill>
                  <a:schemeClr val="tx1"/>
                </a:solidFill>
                <a:latin typeface="+mj-lt"/>
              </a:rPr>
              <a:t>Even if you had no family history of Freemasonry, in a society that believed this about women, you lived under a Masonic structure. </a:t>
            </a:r>
          </a:p>
          <a:p>
            <a:pPr marL="0" indent="0" algn="l" eaLnBrk="1" hangingPunct="1">
              <a:buFont typeface="Wingdings" pitchFamily="2" charset="2"/>
              <a:buChar char="§"/>
            </a:pPr>
            <a:r>
              <a:rPr lang="en-US" altLang="en-US" sz="2800" dirty="0" smtClean="0">
                <a:solidFill>
                  <a:schemeClr val="tx1"/>
                </a:solidFill>
                <a:latin typeface="+mj-lt"/>
              </a:rPr>
              <a:t>Freemasonry defined the culture.</a:t>
            </a:r>
          </a:p>
          <a:p>
            <a:pPr marL="0" indent="0" algn="l" eaLnBrk="1" hangingPunct="1">
              <a:buFont typeface="Wingdings" pitchFamily="2" charset="2"/>
              <a:buChar char="§"/>
            </a:pPr>
            <a:r>
              <a:rPr lang="en-US" altLang="en-US" sz="2800" dirty="0" smtClean="0">
                <a:solidFill>
                  <a:schemeClr val="tx1"/>
                </a:solidFill>
                <a:latin typeface="+mj-lt"/>
              </a:rPr>
              <a:t>Your mindset, belief system and personal identity would be Masonic.</a:t>
            </a:r>
          </a:p>
          <a:p>
            <a:pPr marL="0" indent="0" algn="l" eaLnBrk="1" hangingPunct="1">
              <a:buFont typeface="Wingdings" pitchFamily="2" charset="2"/>
              <a:buChar char="§"/>
            </a:pPr>
            <a:endParaRPr lang="en-US" altLang="en-US" sz="2800" dirty="0" smtClean="0">
              <a:solidFill>
                <a:schemeClr val="tx1"/>
              </a:solidFill>
              <a:latin typeface="+mj-lt"/>
            </a:endParaRPr>
          </a:p>
        </p:txBody>
      </p:sp>
    </p:spTree>
  </p:cSld>
  <p:clrMapOvr>
    <a:masterClrMapping/>
  </p:clrMapOvr>
  <p:transition>
    <p:fad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gn="l" eaLnBrk="1" hangingPunct="1"/>
            <a:r>
              <a:rPr lang="en-US" altLang="en-US" sz="2800" b="1" dirty="0" smtClean="0">
                <a:solidFill>
                  <a:schemeClr val="tx1"/>
                </a:solidFill>
                <a:latin typeface="+mj-lt"/>
              </a:rPr>
              <a:t>Freedom from Freemasonry</a:t>
            </a:r>
          </a:p>
        </p:txBody>
      </p:sp>
      <p:sp>
        <p:nvSpPr>
          <p:cNvPr id="47107" name="Rectangle 3"/>
          <p:cNvSpPr>
            <a:spLocks noGrp="1" noChangeArrowheads="1"/>
          </p:cNvSpPr>
          <p:nvPr>
            <p:ph idx="1"/>
          </p:nvPr>
        </p:nvSpPr>
        <p:spPr/>
        <p:txBody>
          <a:bodyPr>
            <a:normAutofit/>
          </a:bodyPr>
          <a:lstStyle/>
          <a:p>
            <a:pPr marL="0" indent="0" algn="l" eaLnBrk="1" hangingPunct="1">
              <a:buFont typeface="Wingdings" pitchFamily="2" charset="2"/>
              <a:buChar char="§"/>
            </a:pPr>
            <a:r>
              <a:rPr lang="en-US" altLang="en-US" sz="2800" dirty="0" smtClean="0">
                <a:solidFill>
                  <a:schemeClr val="tx1"/>
                </a:solidFill>
                <a:latin typeface="+mj-lt"/>
              </a:rPr>
              <a:t>This belief system is a structure of false worship.</a:t>
            </a:r>
          </a:p>
          <a:p>
            <a:pPr marL="0" indent="0" algn="l" eaLnBrk="1" hangingPunct="1">
              <a:buFont typeface="Wingdings" pitchFamily="2" charset="2"/>
              <a:buChar char="§"/>
            </a:pPr>
            <a:r>
              <a:rPr lang="en-US" altLang="en-US" sz="2800" dirty="0" smtClean="0">
                <a:solidFill>
                  <a:schemeClr val="tx1"/>
                </a:solidFill>
                <a:latin typeface="+mj-lt"/>
              </a:rPr>
              <a:t>Every false worship system is held in place by the worship of those within the system.</a:t>
            </a:r>
          </a:p>
          <a:p>
            <a:pPr marL="0" indent="0" algn="l" eaLnBrk="1" hangingPunct="1">
              <a:buFont typeface="Wingdings" pitchFamily="2" charset="2"/>
              <a:buChar char="§"/>
            </a:pPr>
            <a:r>
              <a:rPr lang="en-US" altLang="en-US" sz="2800" dirty="0" smtClean="0">
                <a:solidFill>
                  <a:schemeClr val="tx1"/>
                </a:solidFill>
                <a:latin typeface="+mj-lt"/>
              </a:rPr>
              <a:t>Worship is the ultimate goal of all deliverance. </a:t>
            </a:r>
          </a:p>
          <a:p>
            <a:pPr marL="0" indent="0" algn="l" eaLnBrk="1" hangingPunct="1">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Set My people free that they might worship Me.</a:t>
            </a:r>
          </a:p>
        </p:txBody>
      </p:sp>
    </p:spTree>
  </p:cSld>
  <p:clrMapOvr>
    <a:masterClrMapping/>
  </p:clrMapOvr>
  <p:transition>
    <p:fad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lgn="l" eaLnBrk="1" hangingPunct="1"/>
            <a:r>
              <a:rPr lang="en-US" altLang="en-US" sz="2800" b="1" dirty="0" smtClean="0">
                <a:solidFill>
                  <a:schemeClr val="tx1"/>
                </a:solidFill>
                <a:latin typeface="+mj-lt"/>
              </a:rPr>
              <a:t>Freedom from Freemasonry</a:t>
            </a:r>
          </a:p>
        </p:txBody>
      </p:sp>
      <p:sp>
        <p:nvSpPr>
          <p:cNvPr id="48131" name="Rectangle 3"/>
          <p:cNvSpPr>
            <a:spLocks noGrp="1" noChangeArrowheads="1"/>
          </p:cNvSpPr>
          <p:nvPr>
            <p:ph idx="1"/>
          </p:nvPr>
        </p:nvSpPr>
        <p:spPr/>
        <p:txBody>
          <a:bodyPr>
            <a:normAutofit/>
          </a:bodyPr>
          <a:lstStyle/>
          <a:p>
            <a:pPr marL="0" indent="0" algn="l" eaLnBrk="1" hangingPunct="1">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Until we have separated from a system of false worship, we are not free to worship God with all of our heart, soul mind and strength.</a:t>
            </a:r>
          </a:p>
          <a:p>
            <a:pPr marL="0" indent="0" algn="l" eaLnBrk="1" hangingPunct="1">
              <a:buFont typeface="Wingdings" pitchFamily="2" charset="2"/>
              <a:buChar char="§"/>
            </a:pPr>
            <a:r>
              <a:rPr lang="en-US" altLang="en-US" sz="2800" dirty="0" smtClean="0">
                <a:solidFill>
                  <a:schemeClr val="tx1"/>
                </a:solidFill>
                <a:latin typeface="+mj-lt"/>
                <a:ea typeface="SimSun" pitchFamily="2" charset="-122"/>
                <a:cs typeface="Times New Roman" pitchFamily="18" charset="0"/>
              </a:rPr>
              <a:t>Until we have separated from this system, we cannot fully submit to God or resist the devil. </a:t>
            </a:r>
          </a:p>
          <a:p>
            <a:pPr marL="0" indent="0" algn="l" eaLnBrk="1" hangingPunct="1">
              <a:buFont typeface="Wingdings" pitchFamily="2" charset="2"/>
              <a:buChar char="§"/>
            </a:pPr>
            <a:endParaRPr lang="en-US" altLang="en-US" sz="2800" dirty="0" smtClean="0">
              <a:solidFill>
                <a:schemeClr val="tx1"/>
              </a:solidFill>
              <a:latin typeface="+mj-lt"/>
              <a:ea typeface="SimSun" pitchFamily="2" charset="-122"/>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lgn="l" eaLnBrk="1" hangingPunct="1"/>
            <a:r>
              <a:rPr lang="en-US" altLang="en-US" sz="2800" b="1" dirty="0" smtClean="0">
                <a:solidFill>
                  <a:schemeClr val="tx1"/>
                </a:solidFill>
                <a:latin typeface="+mj-lt"/>
              </a:rPr>
              <a:t>Freedom from Freemasonry</a:t>
            </a:r>
          </a:p>
        </p:txBody>
      </p:sp>
      <p:sp>
        <p:nvSpPr>
          <p:cNvPr id="49155" name="Rectangle 3"/>
          <p:cNvSpPr>
            <a:spLocks noGrp="1" noChangeArrowheads="1"/>
          </p:cNvSpPr>
          <p:nvPr>
            <p:ph idx="1"/>
          </p:nvPr>
        </p:nvSpPr>
        <p:spPr>
          <a:xfrm>
            <a:off x="457200" y="1200151"/>
            <a:ext cx="7543800" cy="3394472"/>
          </a:xfrm>
        </p:spPr>
        <p:txBody>
          <a:bodyPr>
            <a:normAutofit/>
          </a:bodyPr>
          <a:lstStyle/>
          <a:p>
            <a:pPr marL="0" indent="0" algn="l" eaLnBrk="1" hangingPunct="1">
              <a:buFont typeface="Wingdings" pitchFamily="2" charset="2"/>
              <a:buChar char="§"/>
            </a:pPr>
            <a:r>
              <a:rPr lang="en-US" altLang="en-US" sz="2800" dirty="0" smtClean="0">
                <a:solidFill>
                  <a:schemeClr val="tx1"/>
                </a:solidFill>
                <a:latin typeface="+mj-lt"/>
              </a:rPr>
              <a:t>To fully separate we have get out of the structure by repenting of and renouncing the steps in the ceremony.</a:t>
            </a:r>
          </a:p>
          <a:p>
            <a:pPr marL="0" indent="0" algn="l" eaLnBrk="1" hangingPunct="1">
              <a:buFont typeface="Wingdings" pitchFamily="2" charset="2"/>
              <a:buChar char="§"/>
            </a:pPr>
            <a:r>
              <a:rPr lang="en-US" altLang="en-US" sz="2800" dirty="0" smtClean="0">
                <a:solidFill>
                  <a:schemeClr val="tx1"/>
                </a:solidFill>
                <a:latin typeface="+mj-lt"/>
              </a:rPr>
              <a:t>Then we need to get the structure out of us by reclaiming what was relinquished. </a:t>
            </a:r>
          </a:p>
          <a:p>
            <a:pPr marL="0" indent="0" algn="l" eaLnBrk="1" hangingPunct="1">
              <a:buFont typeface="Wingdings" pitchFamily="2" charset="2"/>
              <a:buChar char="§"/>
            </a:pPr>
            <a:r>
              <a:rPr lang="en-US" altLang="en-US" sz="2800" dirty="0" smtClean="0">
                <a:solidFill>
                  <a:schemeClr val="tx1"/>
                </a:solidFill>
                <a:latin typeface="+mj-lt"/>
              </a:rPr>
              <a:t>Lets do that right now. </a:t>
            </a:r>
          </a:p>
        </p:txBody>
      </p:sp>
    </p:spTree>
  </p:cSld>
  <p:clrMapOvr>
    <a:masterClrMapping/>
  </p:clrMapOvr>
  <p:transition>
    <p:fad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l" eaLnBrk="1" hangingPunct="1"/>
            <a:r>
              <a:rPr lang="en-US" altLang="en-US" sz="2800" b="1" dirty="0" smtClean="0">
                <a:solidFill>
                  <a:schemeClr val="tx1"/>
                </a:solidFill>
                <a:latin typeface="+mj-lt"/>
              </a:rPr>
              <a:t>Freedom from Freemasonry</a:t>
            </a:r>
          </a:p>
        </p:txBody>
      </p:sp>
      <p:sp>
        <p:nvSpPr>
          <p:cNvPr id="50179" name="Rectangle 3"/>
          <p:cNvSpPr>
            <a:spLocks noGrp="1" noChangeArrowheads="1"/>
          </p:cNvSpPr>
          <p:nvPr>
            <p:ph idx="1"/>
          </p:nvPr>
        </p:nvSpPr>
        <p:spPr/>
        <p:txBody>
          <a:bodyPr>
            <a:normAutofit lnSpcReduction="10000"/>
          </a:bodyPr>
          <a:lstStyle/>
          <a:p>
            <a:pPr algn="l" eaLnBrk="1" hangingPunct="1">
              <a:buFontTx/>
              <a:buNone/>
            </a:pPr>
            <a:r>
              <a:rPr lang="en-US" altLang="en-US" sz="2800" b="1" dirty="0" smtClean="0">
                <a:solidFill>
                  <a:schemeClr val="tx1"/>
                </a:solidFill>
                <a:latin typeface="+mj-lt"/>
                <a:ea typeface="SimSun" pitchFamily="2" charset="-122"/>
                <a:cs typeface="Times New Roman" pitchFamily="18" charset="0"/>
              </a:rPr>
              <a:t>1. Removal of clothing - pajamas</a:t>
            </a:r>
          </a:p>
          <a:p>
            <a:pPr algn="l" eaLnBrk="1" hangingPunct="1">
              <a:buFontTx/>
              <a:buNone/>
            </a:pPr>
            <a:r>
              <a:rPr lang="en-US" altLang="en-US" sz="2800" b="1" dirty="0" smtClean="0">
                <a:solidFill>
                  <a:schemeClr val="tx1"/>
                </a:solidFill>
                <a:latin typeface="+mj-lt"/>
                <a:ea typeface="SimSun" pitchFamily="2" charset="-122"/>
                <a:cs typeface="Times New Roman" pitchFamily="18" charset="0"/>
              </a:rPr>
              <a:t>2. Removal of all valuables</a:t>
            </a:r>
          </a:p>
          <a:p>
            <a:pPr algn="l" eaLnBrk="1" hangingPunct="1">
              <a:buFontTx/>
              <a:buNone/>
            </a:pPr>
            <a:r>
              <a:rPr lang="en-US" altLang="en-US" sz="2800" b="1" dirty="0" smtClean="0">
                <a:solidFill>
                  <a:schemeClr val="tx1"/>
                </a:solidFill>
                <a:latin typeface="+mj-lt"/>
                <a:ea typeface="SimSun" pitchFamily="2" charset="-122"/>
                <a:cs typeface="Times New Roman" pitchFamily="18" charset="0"/>
              </a:rPr>
              <a:t>3. Slipshod slippers &amp; checkerboard </a:t>
            </a:r>
          </a:p>
          <a:p>
            <a:pPr algn="l" eaLnBrk="1" hangingPunct="1">
              <a:buFontTx/>
              <a:buNone/>
            </a:pPr>
            <a:r>
              <a:rPr lang="en-US" altLang="en-US" sz="2800" b="1" dirty="0" smtClean="0">
                <a:solidFill>
                  <a:schemeClr val="tx1"/>
                </a:solidFill>
                <a:latin typeface="+mj-lt"/>
                <a:ea typeface="SimSun" pitchFamily="2" charset="-122"/>
                <a:cs typeface="Times New Roman" pitchFamily="18" charset="0"/>
              </a:rPr>
              <a:t>4. Hoodwink </a:t>
            </a:r>
          </a:p>
          <a:p>
            <a:pPr algn="l" eaLnBrk="1" hangingPunct="1">
              <a:buFontTx/>
              <a:buNone/>
            </a:pPr>
            <a:r>
              <a:rPr lang="en-US" altLang="en-US" sz="2800" b="1" dirty="0" smtClean="0">
                <a:solidFill>
                  <a:schemeClr val="tx1"/>
                </a:solidFill>
                <a:latin typeface="+mj-lt"/>
                <a:ea typeface="SimSun" pitchFamily="2" charset="-122"/>
                <a:cs typeface="Times New Roman" pitchFamily="18" charset="0"/>
              </a:rPr>
              <a:t>5. Cable tow</a:t>
            </a:r>
          </a:p>
          <a:p>
            <a:pPr algn="l" eaLnBrk="1" hangingPunct="1">
              <a:buFontTx/>
              <a:buNone/>
            </a:pPr>
            <a:r>
              <a:rPr lang="en-US" altLang="en-US" sz="2800" b="1" dirty="0" smtClean="0">
                <a:solidFill>
                  <a:schemeClr val="tx1"/>
                </a:solidFill>
                <a:latin typeface="+mj-lt"/>
                <a:ea typeface="SimSun" pitchFamily="2" charset="-122"/>
                <a:cs typeface="Times New Roman" pitchFamily="18" charset="0"/>
              </a:rPr>
              <a:t>6. Dagger to exposed left breast</a:t>
            </a:r>
          </a:p>
          <a:p>
            <a:pPr algn="l" eaLnBrk="1" hangingPunct="1">
              <a:buFontTx/>
              <a:buNone/>
            </a:pPr>
            <a:r>
              <a:rPr lang="en-US" altLang="en-US" sz="2800" dirty="0" smtClean="0">
                <a:solidFill>
                  <a:schemeClr val="tx1"/>
                </a:solidFill>
                <a:latin typeface="+mj-lt"/>
                <a:ea typeface="SimSun" pitchFamily="2" charset="-122"/>
                <a:cs typeface="Times New Roman" pitchFamily="18" charset="0"/>
              </a:rPr>
              <a:t> </a:t>
            </a:r>
          </a:p>
          <a:p>
            <a:pPr algn="l" eaLnBrk="1" hangingPunct="1">
              <a:buFontTx/>
              <a:buNone/>
            </a:pPr>
            <a:endParaRPr lang="en-US" altLang="en-US" sz="2800" dirty="0" smtClean="0">
              <a:solidFill>
                <a:schemeClr val="tx1"/>
              </a:solidFill>
              <a:latin typeface="+mj-lt"/>
              <a:ea typeface="SimSun" pitchFamily="2" charset="-122"/>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05979"/>
            <a:ext cx="7772400" cy="857250"/>
          </a:xfrm>
        </p:spPr>
        <p:txBody>
          <a:bodyPr>
            <a:noAutofit/>
          </a:bodyPr>
          <a:lstStyle/>
          <a:p>
            <a:pPr algn="l"/>
            <a:r>
              <a:rPr lang="en-US" sz="3200" b="1" dirty="0" smtClean="0"/>
              <a:t>Spirit of Python</a:t>
            </a:r>
            <a:endParaRPr lang="en-US" sz="3200" b="1" dirty="0"/>
          </a:p>
        </p:txBody>
      </p:sp>
      <p:sp>
        <p:nvSpPr>
          <p:cNvPr id="5" name="Content Placeholder 4"/>
          <p:cNvSpPr>
            <a:spLocks noGrp="1"/>
          </p:cNvSpPr>
          <p:nvPr>
            <p:ph idx="1"/>
          </p:nvPr>
        </p:nvSpPr>
        <p:spPr>
          <a:xfrm>
            <a:off x="457200" y="1200151"/>
            <a:ext cx="7620000" cy="3394472"/>
          </a:xfrm>
        </p:spPr>
        <p:txBody>
          <a:bodyPr>
            <a:normAutofit/>
          </a:bodyPr>
          <a:lstStyle/>
          <a:p>
            <a:pPr>
              <a:buNone/>
            </a:pPr>
            <a:r>
              <a:rPr lang="en-US" sz="2800" dirty="0" smtClean="0"/>
              <a:t>	The spirit of Python is the spirit that is brought to squeeze spiritual life out of you.  The serpent clasp on the apron is that of the Python.</a:t>
            </a:r>
            <a:endParaRPr lang="en-US" sz="2800" dirty="0"/>
          </a:p>
        </p:txBody>
      </p:sp>
    </p:spTree>
  </p:cSld>
  <p:clrMapOvr>
    <a:masterClrMapping/>
  </p:clrMapOvr>
  <p:transition>
    <p:fade/>
  </p:transition>
</p:sld>
</file>

<file path=ppt/slides/slide8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lgn="l" eaLnBrk="1" hangingPunct="1"/>
            <a:r>
              <a:rPr lang="en-US" altLang="en-US" sz="2800" b="1" dirty="0" smtClean="0">
                <a:solidFill>
                  <a:schemeClr val="tx1"/>
                </a:solidFill>
                <a:latin typeface="+mj-lt"/>
              </a:rPr>
              <a:t>Freedom from Freemasonry</a:t>
            </a:r>
          </a:p>
        </p:txBody>
      </p:sp>
      <p:sp>
        <p:nvSpPr>
          <p:cNvPr id="51203" name="Rectangle 3"/>
          <p:cNvSpPr>
            <a:spLocks noGrp="1" noChangeArrowheads="1"/>
          </p:cNvSpPr>
          <p:nvPr>
            <p:ph idx="1"/>
          </p:nvPr>
        </p:nvSpPr>
        <p:spPr/>
        <p:txBody>
          <a:bodyPr>
            <a:noAutofit/>
          </a:bodyPr>
          <a:lstStyle/>
          <a:p>
            <a:pPr algn="l" eaLnBrk="1" hangingPunct="1">
              <a:buFontTx/>
              <a:buNone/>
            </a:pPr>
            <a:r>
              <a:rPr lang="en-US" altLang="en-US" sz="2400" b="1" dirty="0" smtClean="0">
                <a:solidFill>
                  <a:schemeClr val="tx1"/>
                </a:solidFill>
                <a:latin typeface="+mj-lt"/>
                <a:ea typeface="SimSun" pitchFamily="2" charset="-122"/>
                <a:cs typeface="Times New Roman" pitchFamily="18" charset="0"/>
              </a:rPr>
              <a:t>7. Seeking the light of Freemasonry</a:t>
            </a:r>
          </a:p>
          <a:p>
            <a:pPr algn="l" eaLnBrk="1" hangingPunct="1">
              <a:buFontTx/>
              <a:buNone/>
            </a:pPr>
            <a:endParaRPr lang="en-US" altLang="en-US" sz="1200" b="1" dirty="0" smtClean="0">
              <a:solidFill>
                <a:schemeClr val="tx1"/>
              </a:solidFill>
              <a:latin typeface="+mj-lt"/>
              <a:ea typeface="SimSun" pitchFamily="2" charset="-122"/>
              <a:cs typeface="Times New Roman" pitchFamily="18" charset="0"/>
            </a:endParaRPr>
          </a:p>
          <a:p>
            <a:pPr algn="l" eaLnBrk="1" hangingPunct="1">
              <a:buFontTx/>
              <a:buNone/>
            </a:pPr>
            <a:r>
              <a:rPr lang="en-US" altLang="en-US" sz="2400" b="1" dirty="0" smtClean="0">
                <a:solidFill>
                  <a:schemeClr val="tx1"/>
                </a:solidFill>
                <a:latin typeface="+mj-lt"/>
                <a:ea typeface="SimSun" pitchFamily="2" charset="-122"/>
                <a:cs typeface="Times New Roman" pitchFamily="18" charset="0"/>
              </a:rPr>
              <a:t>8. Oaths and Vows </a:t>
            </a:r>
          </a:p>
          <a:p>
            <a:pPr algn="l" eaLnBrk="1" hangingPunct="1">
              <a:buFontTx/>
              <a:buNone/>
            </a:pPr>
            <a:r>
              <a:rPr lang="en-US" altLang="en-US" sz="2400" dirty="0" smtClean="0">
                <a:solidFill>
                  <a:schemeClr val="tx1"/>
                </a:solidFill>
                <a:latin typeface="+mj-lt"/>
                <a:ea typeface="SimSun" pitchFamily="2" charset="-122"/>
                <a:cs typeface="Times New Roman" pitchFamily="18" charset="0"/>
              </a:rPr>
              <a:t>Curses against:</a:t>
            </a:r>
          </a:p>
          <a:p>
            <a:pPr algn="l" eaLnBrk="1" hangingPunct="1">
              <a:buFontTx/>
              <a:buNone/>
            </a:pPr>
            <a:r>
              <a:rPr lang="en-US" altLang="en-US" sz="2400" dirty="0" smtClean="0">
                <a:solidFill>
                  <a:schemeClr val="tx1"/>
                </a:solidFill>
                <a:latin typeface="+mj-lt"/>
                <a:ea typeface="SimSun" pitchFamily="2" charset="-122"/>
                <a:cs typeface="Times New Roman" pitchFamily="18" charset="0"/>
              </a:rPr>
              <a:t>Internal organs</a:t>
            </a:r>
          </a:p>
          <a:p>
            <a:pPr algn="l" eaLnBrk="1" hangingPunct="1">
              <a:buFontTx/>
              <a:buNone/>
            </a:pPr>
            <a:r>
              <a:rPr lang="en-US" altLang="en-US" sz="2400" dirty="0" smtClean="0">
                <a:solidFill>
                  <a:schemeClr val="tx1"/>
                </a:solidFill>
                <a:latin typeface="+mj-lt"/>
                <a:ea typeface="SimSun" pitchFamily="2" charset="-122"/>
                <a:cs typeface="Times New Roman" pitchFamily="18" charset="0"/>
              </a:rPr>
              <a:t>Body systems</a:t>
            </a:r>
          </a:p>
          <a:p>
            <a:pPr algn="l" eaLnBrk="1" hangingPunct="1">
              <a:buFontTx/>
              <a:buNone/>
            </a:pPr>
            <a:r>
              <a:rPr lang="en-US" altLang="en-US" sz="2400" dirty="0" smtClean="0">
                <a:solidFill>
                  <a:schemeClr val="tx1"/>
                </a:solidFill>
                <a:latin typeface="+mj-lt"/>
                <a:ea typeface="SimSun" pitchFamily="2" charset="-122"/>
                <a:cs typeface="Times New Roman" pitchFamily="18" charset="0"/>
              </a:rPr>
              <a:t>Eyes, ears, tongue, </a:t>
            </a:r>
            <a:r>
              <a:rPr lang="en-US" altLang="en-US" sz="2400" dirty="0" err="1" smtClean="0">
                <a:solidFill>
                  <a:schemeClr val="tx1"/>
                </a:solidFill>
                <a:latin typeface="+mj-lt"/>
                <a:ea typeface="SimSun" pitchFamily="2" charset="-122"/>
                <a:cs typeface="Times New Roman" pitchFamily="18" charset="0"/>
              </a:rPr>
              <a:t>extremeties</a:t>
            </a:r>
            <a:endParaRPr lang="en-US" altLang="en-US" sz="2400" dirty="0" smtClean="0">
              <a:solidFill>
                <a:schemeClr val="tx1"/>
              </a:solidFill>
              <a:latin typeface="+mj-lt"/>
              <a:ea typeface="SimSun" pitchFamily="2" charset="-122"/>
              <a:cs typeface="Times New Roman" pitchFamily="18" charset="0"/>
            </a:endParaRPr>
          </a:p>
          <a:p>
            <a:pPr algn="l" eaLnBrk="1" hangingPunct="1">
              <a:buFontTx/>
              <a:buNone/>
            </a:pPr>
            <a:r>
              <a:rPr lang="en-US" altLang="en-US" sz="2400" dirty="0" smtClean="0">
                <a:solidFill>
                  <a:schemeClr val="tx1"/>
                </a:solidFill>
                <a:latin typeface="+mj-lt"/>
                <a:ea typeface="SimSun" pitchFamily="2" charset="-122"/>
                <a:cs typeface="Times New Roman" pitchFamily="18" charset="0"/>
              </a:rPr>
              <a:t> </a:t>
            </a:r>
          </a:p>
        </p:txBody>
      </p:sp>
    </p:spTree>
  </p:cSld>
  <p:clrMapOvr>
    <a:masterClrMapping/>
  </p:clrMapOvr>
  <p:transition>
    <p:fade/>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Declaration of Freedom from Freemasonry</a:t>
            </a:r>
          </a:p>
        </p:txBody>
      </p:sp>
      <p:sp>
        <p:nvSpPr>
          <p:cNvPr id="52227" name="Rectangle 3"/>
          <p:cNvSpPr>
            <a:spLocks noGrp="1" noChangeArrowheads="1"/>
          </p:cNvSpPr>
          <p:nvPr>
            <p:ph idx="1"/>
          </p:nvPr>
        </p:nvSpPr>
        <p:spPr/>
        <p:txBody>
          <a:bodyPr>
            <a:normAutofit fontScale="92500"/>
          </a:bodyPr>
          <a:lstStyle/>
          <a:p>
            <a:pPr marL="0" indent="0" algn="l" eaLnBrk="1" hangingPunct="1">
              <a:buFontTx/>
              <a:buNone/>
            </a:pPr>
            <a:r>
              <a:rPr lang="en-US" altLang="en-US" sz="2800" dirty="0" smtClean="0">
                <a:solidFill>
                  <a:schemeClr val="tx1"/>
                </a:solidFill>
                <a:latin typeface="+mj-lt"/>
                <a:ea typeface="SimSun" pitchFamily="2" charset="-122"/>
                <a:cs typeface="Times New Roman" pitchFamily="18" charset="0"/>
              </a:rPr>
              <a:t>I declare that I have repented of all participation in the ceremonies of Freemasonry. </a:t>
            </a:r>
          </a:p>
          <a:p>
            <a:pPr marL="0" indent="0" algn="l" eaLnBrk="1" hangingPunct="1">
              <a:buFontTx/>
              <a:buNone/>
            </a:pPr>
            <a:r>
              <a:rPr lang="en-US" altLang="en-US" sz="2800" dirty="0" smtClean="0">
                <a:solidFill>
                  <a:schemeClr val="tx1"/>
                </a:solidFill>
                <a:latin typeface="+mj-lt"/>
                <a:ea typeface="SimSun" pitchFamily="2" charset="-122"/>
                <a:cs typeface="Times New Roman" pitchFamily="18" charset="0"/>
              </a:rPr>
              <a:t>I have renounced the spiritual transactions that took place in those ceremonies.</a:t>
            </a:r>
          </a:p>
          <a:p>
            <a:pPr marL="0" indent="0" algn="l" eaLnBrk="1" hangingPunct="1">
              <a:buFontTx/>
              <a:buNone/>
            </a:pPr>
            <a:r>
              <a:rPr lang="en-US" altLang="en-US" sz="2800" dirty="0" smtClean="0">
                <a:solidFill>
                  <a:schemeClr val="tx1"/>
                </a:solidFill>
                <a:latin typeface="+mj-lt"/>
                <a:ea typeface="SimSun" pitchFamily="2" charset="-122"/>
                <a:cs typeface="Times New Roman" pitchFamily="18" charset="0"/>
              </a:rPr>
              <a:t>I have reclaimed my God given identity, worth and destiny.</a:t>
            </a:r>
          </a:p>
          <a:p>
            <a:pPr marL="0" indent="0" algn="l" eaLnBrk="1" hangingPunct="1">
              <a:buFontTx/>
              <a:buNone/>
            </a:pPr>
            <a:endParaRPr lang="en-US" altLang="en-US" sz="2800" dirty="0" smtClean="0">
              <a:solidFill>
                <a:schemeClr val="tx1"/>
              </a:solidFill>
              <a:latin typeface="+mj-lt"/>
              <a:ea typeface="SimSun" pitchFamily="2" charset="-122"/>
              <a:cs typeface="Times New Roman" pitchFamily="18" charset="0"/>
            </a:endParaRPr>
          </a:p>
          <a:p>
            <a:pPr marL="0" indent="0" algn="l" eaLnBrk="1" hangingPunct="1">
              <a:buFontTx/>
              <a:buNone/>
            </a:pPr>
            <a:r>
              <a:rPr lang="en-US" altLang="en-US" sz="2800" dirty="0" smtClean="0">
                <a:solidFill>
                  <a:schemeClr val="tx1"/>
                </a:solidFill>
                <a:latin typeface="+mj-lt"/>
                <a:ea typeface="SimSun" pitchFamily="2" charset="-122"/>
                <a:cs typeface="Times New Roman" pitchFamily="18" charset="0"/>
              </a:rPr>
              <a:t> </a:t>
            </a:r>
          </a:p>
        </p:txBody>
      </p:sp>
    </p:spTree>
  </p:cSld>
  <p:clrMapOvr>
    <a:masterClrMapping/>
  </p:clrMapOvr>
  <p:transition>
    <p:fade/>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Declaration of Freedom from Freemasonry</a:t>
            </a:r>
          </a:p>
        </p:txBody>
      </p:sp>
      <p:sp>
        <p:nvSpPr>
          <p:cNvPr id="53251" name="Rectangle 3"/>
          <p:cNvSpPr>
            <a:spLocks noGrp="1" noChangeArrowheads="1"/>
          </p:cNvSpPr>
          <p:nvPr>
            <p:ph idx="1"/>
          </p:nvPr>
        </p:nvSpPr>
        <p:spPr/>
        <p:txBody>
          <a:bodyPr>
            <a:normAutofit lnSpcReduction="10000"/>
          </a:bodyPr>
          <a:lstStyle/>
          <a:p>
            <a:pPr marL="0" indent="0" algn="l" eaLnBrk="1" hangingPunct="1">
              <a:buFontTx/>
              <a:buNone/>
            </a:pPr>
            <a:r>
              <a:rPr lang="en-US" altLang="en-US" sz="2800" dirty="0" smtClean="0">
                <a:solidFill>
                  <a:schemeClr val="tx1"/>
                </a:solidFill>
                <a:latin typeface="+mj-lt"/>
                <a:ea typeface="SimSun" pitchFamily="2" charset="-122"/>
                <a:cs typeface="Times New Roman" pitchFamily="18" charset="0"/>
              </a:rPr>
              <a:t>I have reclaimed my soul, my mind, emotions and will.</a:t>
            </a:r>
          </a:p>
          <a:p>
            <a:pPr marL="0" indent="0" algn="l" eaLnBrk="1" hangingPunct="1">
              <a:buFontTx/>
              <a:buNone/>
            </a:pPr>
            <a:r>
              <a:rPr lang="en-US" altLang="en-US" sz="2800" dirty="0" smtClean="0">
                <a:solidFill>
                  <a:schemeClr val="tx1"/>
                </a:solidFill>
                <a:latin typeface="+mj-lt"/>
                <a:ea typeface="SimSun" pitchFamily="2" charset="-122"/>
                <a:cs typeface="Times New Roman" pitchFamily="18" charset="0"/>
              </a:rPr>
              <a:t>I have reclaimed my physical body.</a:t>
            </a:r>
          </a:p>
          <a:p>
            <a:pPr marL="0" indent="0" algn="l" eaLnBrk="1" hangingPunct="1">
              <a:buFontTx/>
              <a:buNone/>
            </a:pPr>
            <a:r>
              <a:rPr lang="en-US" altLang="en-US" sz="2800" dirty="0" smtClean="0">
                <a:solidFill>
                  <a:schemeClr val="tx1"/>
                </a:solidFill>
                <a:latin typeface="+mj-lt"/>
                <a:ea typeface="SimSun" pitchFamily="2" charset="-122"/>
                <a:cs typeface="Times New Roman" pitchFamily="18" charset="0"/>
              </a:rPr>
              <a:t>I have reclaimed my spirit.</a:t>
            </a:r>
          </a:p>
          <a:p>
            <a:pPr marL="0" indent="0" algn="l" eaLnBrk="1" hangingPunct="1">
              <a:buFontTx/>
              <a:buNone/>
            </a:pPr>
            <a:r>
              <a:rPr lang="en-US" altLang="en-US" sz="2800" dirty="0" smtClean="0">
                <a:solidFill>
                  <a:schemeClr val="tx1"/>
                </a:solidFill>
                <a:latin typeface="+mj-lt"/>
                <a:ea typeface="SimSun" pitchFamily="2" charset="-122"/>
                <a:cs typeface="Times New Roman" pitchFamily="18" charset="0"/>
              </a:rPr>
              <a:t>I have broken all covenant agreements with the false religious system of Freemasonry.</a:t>
            </a:r>
          </a:p>
          <a:p>
            <a:pPr marL="0" indent="0" algn="l" eaLnBrk="1" hangingPunct="1">
              <a:buFontTx/>
              <a:buNone/>
            </a:pPr>
            <a:endParaRPr lang="en-US" altLang="en-US" sz="2800" dirty="0" smtClean="0">
              <a:solidFill>
                <a:schemeClr val="tx1"/>
              </a:solidFill>
              <a:latin typeface="+mj-lt"/>
              <a:ea typeface="SimSun" pitchFamily="2" charset="-122"/>
              <a:cs typeface="Times New Roman" pitchFamily="18" charset="0"/>
            </a:endParaRPr>
          </a:p>
          <a:p>
            <a:pPr marL="0" indent="0" algn="l" eaLnBrk="1" hangingPunct="1">
              <a:buFontTx/>
              <a:buNone/>
            </a:pPr>
            <a:r>
              <a:rPr lang="en-US" altLang="en-US" sz="2800" dirty="0" smtClean="0">
                <a:solidFill>
                  <a:schemeClr val="tx1"/>
                </a:solidFill>
                <a:latin typeface="+mj-lt"/>
                <a:ea typeface="SimSun" pitchFamily="2" charset="-122"/>
                <a:cs typeface="Times New Roman" pitchFamily="18" charset="0"/>
              </a:rPr>
              <a:t> </a:t>
            </a:r>
          </a:p>
        </p:txBody>
      </p:sp>
    </p:spTree>
  </p:cSld>
  <p:clrMapOvr>
    <a:masterClrMapping/>
  </p:clrMapOvr>
  <p:transition>
    <p:fade/>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Declaration of Freedom from Freemasonry</a:t>
            </a:r>
          </a:p>
        </p:txBody>
      </p:sp>
      <p:sp>
        <p:nvSpPr>
          <p:cNvPr id="54275" name="Rectangle 3"/>
          <p:cNvSpPr>
            <a:spLocks noGrp="1" noChangeArrowheads="1"/>
          </p:cNvSpPr>
          <p:nvPr>
            <p:ph idx="1"/>
          </p:nvPr>
        </p:nvSpPr>
        <p:spPr/>
        <p:txBody>
          <a:bodyPr>
            <a:normAutofit/>
          </a:bodyPr>
          <a:lstStyle/>
          <a:p>
            <a:pPr marL="0" indent="0" algn="l" eaLnBrk="1" hangingPunct="1">
              <a:buFontTx/>
              <a:buNone/>
            </a:pPr>
            <a:r>
              <a:rPr lang="en-US" altLang="en-US" sz="2800" dirty="0" smtClean="0">
                <a:solidFill>
                  <a:schemeClr val="tx1"/>
                </a:solidFill>
                <a:latin typeface="+mj-lt"/>
                <a:ea typeface="SimSun" pitchFamily="2" charset="-122"/>
                <a:cs typeface="Times New Roman" pitchFamily="18" charset="0"/>
              </a:rPr>
              <a:t>I now submit myself, body, soul and spirit to the Living God, the God of Israel, Maker of heaven and earth.</a:t>
            </a:r>
          </a:p>
          <a:p>
            <a:pPr marL="0" indent="0" algn="l" eaLnBrk="1" hangingPunct="1">
              <a:buFontTx/>
              <a:buNone/>
            </a:pPr>
            <a:r>
              <a:rPr lang="en-US" altLang="en-US" sz="2800" dirty="0" smtClean="0">
                <a:solidFill>
                  <a:schemeClr val="tx1"/>
                </a:solidFill>
                <a:latin typeface="+mj-lt"/>
                <a:ea typeface="SimSun" pitchFamily="2" charset="-122"/>
                <a:cs typeface="Times New Roman" pitchFamily="18" charset="0"/>
              </a:rPr>
              <a:t>I fully enter into covenant with Him. </a:t>
            </a:r>
          </a:p>
          <a:p>
            <a:pPr marL="0" indent="0" algn="l" eaLnBrk="1" hangingPunct="1">
              <a:buFontTx/>
              <a:buNone/>
            </a:pPr>
            <a:endParaRPr lang="en-US" altLang="en-US" sz="2800" dirty="0" smtClean="0">
              <a:solidFill>
                <a:schemeClr val="tx1"/>
              </a:solidFill>
              <a:latin typeface="+mj-lt"/>
              <a:ea typeface="SimSun" pitchFamily="2" charset="-122"/>
              <a:cs typeface="Times New Roman" pitchFamily="18" charset="0"/>
            </a:endParaRPr>
          </a:p>
          <a:p>
            <a:pPr marL="0" indent="0" algn="l" eaLnBrk="1" hangingPunct="1">
              <a:buFontTx/>
              <a:buNone/>
            </a:pPr>
            <a:r>
              <a:rPr lang="en-US" altLang="en-US" sz="2800" dirty="0" smtClean="0">
                <a:solidFill>
                  <a:schemeClr val="tx1"/>
                </a:solidFill>
                <a:latin typeface="+mj-lt"/>
                <a:ea typeface="SimSun" pitchFamily="2" charset="-122"/>
                <a:cs typeface="Times New Roman" pitchFamily="18" charset="0"/>
              </a:rPr>
              <a:t> </a:t>
            </a:r>
          </a:p>
        </p:txBody>
      </p:sp>
    </p:spTree>
  </p:cSld>
  <p:clrMapOvr>
    <a:masterClrMapping/>
  </p:clrMapOvr>
  <p:transition>
    <p:fade/>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Declaration of Freedom from Freemasonry</a:t>
            </a:r>
          </a:p>
        </p:txBody>
      </p:sp>
      <p:sp>
        <p:nvSpPr>
          <p:cNvPr id="55299" name="Rectangle 3"/>
          <p:cNvSpPr>
            <a:spLocks noGrp="1" noChangeArrowheads="1"/>
          </p:cNvSpPr>
          <p:nvPr>
            <p:ph idx="1"/>
          </p:nvPr>
        </p:nvSpPr>
        <p:spPr/>
        <p:txBody>
          <a:bodyPr>
            <a:normAutofit lnSpcReduction="10000"/>
          </a:bodyPr>
          <a:lstStyle/>
          <a:p>
            <a:pPr marL="0" indent="0" algn="l" eaLnBrk="1" hangingPunct="1">
              <a:buFontTx/>
              <a:buNone/>
            </a:pPr>
            <a:r>
              <a:rPr lang="en-US" altLang="en-US" sz="2800" dirty="0" smtClean="0">
                <a:solidFill>
                  <a:schemeClr val="tx1"/>
                </a:solidFill>
                <a:latin typeface="+mj-lt"/>
                <a:ea typeface="SimSun" pitchFamily="2" charset="-122"/>
                <a:cs typeface="Times New Roman" pitchFamily="18" charset="0"/>
              </a:rPr>
              <a:t>I now position myself in active resistance to the devil.  According to the Word of God, he must run away.</a:t>
            </a:r>
          </a:p>
          <a:p>
            <a:pPr marL="0" indent="0" algn="l" eaLnBrk="1" hangingPunct="1">
              <a:buFontTx/>
              <a:buNone/>
            </a:pPr>
            <a:r>
              <a:rPr lang="en-US" altLang="en-US" sz="2800" dirty="0" smtClean="0">
                <a:solidFill>
                  <a:schemeClr val="tx1"/>
                </a:solidFill>
                <a:latin typeface="+mj-lt"/>
                <a:ea typeface="SimSun" pitchFamily="2" charset="-122"/>
                <a:cs typeface="Times New Roman" pitchFamily="18" charset="0"/>
              </a:rPr>
              <a:t>I claim my right to every blessing of God in place of the curses that have been affecting my life.</a:t>
            </a:r>
          </a:p>
          <a:p>
            <a:pPr marL="0" indent="0" algn="l" eaLnBrk="1" hangingPunct="1">
              <a:buFontTx/>
              <a:buNone/>
            </a:pPr>
            <a:endParaRPr lang="en-US" altLang="en-US" sz="2800" dirty="0" smtClean="0">
              <a:solidFill>
                <a:schemeClr val="tx1"/>
              </a:solidFill>
              <a:latin typeface="+mj-lt"/>
              <a:ea typeface="SimSun" pitchFamily="2" charset="-122"/>
              <a:cs typeface="Times New Roman" pitchFamily="18" charset="0"/>
            </a:endParaRPr>
          </a:p>
          <a:p>
            <a:pPr marL="0" indent="0" algn="l" eaLnBrk="1" hangingPunct="1">
              <a:buFontTx/>
              <a:buNone/>
            </a:pPr>
            <a:endParaRPr lang="en-US" altLang="en-US" sz="2800" dirty="0" smtClean="0">
              <a:solidFill>
                <a:schemeClr val="tx1"/>
              </a:solidFill>
              <a:latin typeface="+mj-lt"/>
              <a:ea typeface="SimSun" pitchFamily="2" charset="-122"/>
              <a:cs typeface="Times New Roman" pitchFamily="18" charset="0"/>
            </a:endParaRPr>
          </a:p>
          <a:p>
            <a:pPr marL="0" indent="0" algn="l" eaLnBrk="1" hangingPunct="1">
              <a:buFontTx/>
              <a:buNone/>
            </a:pPr>
            <a:r>
              <a:rPr lang="en-US" altLang="en-US" sz="2800" dirty="0" smtClean="0">
                <a:solidFill>
                  <a:schemeClr val="tx1"/>
                </a:solidFill>
                <a:latin typeface="+mj-lt"/>
                <a:ea typeface="SimSun" pitchFamily="2" charset="-122"/>
                <a:cs typeface="Times New Roman" pitchFamily="18" charset="0"/>
              </a:rPr>
              <a:t> </a:t>
            </a:r>
          </a:p>
        </p:txBody>
      </p:sp>
    </p:spTree>
  </p:cSld>
  <p:clrMapOvr>
    <a:masterClrMapping/>
  </p:clrMapOvr>
  <p:transition>
    <p:fade/>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Declaration of Freedom from Freemasonry</a:t>
            </a:r>
          </a:p>
        </p:txBody>
      </p:sp>
      <p:sp>
        <p:nvSpPr>
          <p:cNvPr id="56323" name="Rectangle 3"/>
          <p:cNvSpPr>
            <a:spLocks noGrp="1" noChangeArrowheads="1"/>
          </p:cNvSpPr>
          <p:nvPr>
            <p:ph idx="1"/>
          </p:nvPr>
        </p:nvSpPr>
        <p:spPr/>
        <p:txBody>
          <a:bodyPr>
            <a:normAutofit/>
          </a:bodyPr>
          <a:lstStyle/>
          <a:p>
            <a:pPr marL="0" indent="0" algn="l" eaLnBrk="1" hangingPunct="1">
              <a:buFontTx/>
              <a:buNone/>
            </a:pPr>
            <a:r>
              <a:rPr lang="en-US" altLang="en-US" sz="2800" dirty="0" smtClean="0">
                <a:solidFill>
                  <a:schemeClr val="tx1"/>
                </a:solidFill>
                <a:latin typeface="+mj-lt"/>
                <a:ea typeface="SimSun" pitchFamily="2" charset="-122"/>
                <a:cs typeface="Times New Roman" pitchFamily="18" charset="0"/>
              </a:rPr>
              <a:t>The Word of God says that the blessing of God will overtake me.  </a:t>
            </a:r>
          </a:p>
          <a:p>
            <a:pPr marL="0" indent="0" algn="l" eaLnBrk="1" hangingPunct="1">
              <a:buFontTx/>
              <a:buNone/>
            </a:pPr>
            <a:r>
              <a:rPr lang="en-US" altLang="en-US" sz="2800" dirty="0" smtClean="0">
                <a:solidFill>
                  <a:schemeClr val="tx1"/>
                </a:solidFill>
                <a:latin typeface="+mj-lt"/>
                <a:ea typeface="SimSun" pitchFamily="2" charset="-122"/>
                <a:cs typeface="Times New Roman" pitchFamily="18" charset="0"/>
              </a:rPr>
              <a:t>Healing, prosperity, favor, protection, power, wisdom, and all the blessings of God are now free to come on me and my family.</a:t>
            </a:r>
          </a:p>
          <a:p>
            <a:pPr marL="0" indent="0" algn="l" eaLnBrk="1" hangingPunct="1">
              <a:buFontTx/>
              <a:buNone/>
            </a:pPr>
            <a:endParaRPr lang="en-US" altLang="en-US" sz="2800" dirty="0" smtClean="0">
              <a:solidFill>
                <a:schemeClr val="tx1"/>
              </a:solidFill>
              <a:latin typeface="+mj-lt"/>
              <a:ea typeface="SimSun" pitchFamily="2" charset="-122"/>
              <a:cs typeface="Times New Roman" pitchFamily="18" charset="0"/>
            </a:endParaRPr>
          </a:p>
          <a:p>
            <a:pPr marL="0" indent="0" algn="l" eaLnBrk="1" hangingPunct="1">
              <a:buFontTx/>
              <a:buNone/>
            </a:pPr>
            <a:r>
              <a:rPr lang="en-US" altLang="en-US" sz="2800" dirty="0" smtClean="0">
                <a:solidFill>
                  <a:schemeClr val="tx1"/>
                </a:solidFill>
                <a:latin typeface="+mj-lt"/>
                <a:ea typeface="SimSun" pitchFamily="2" charset="-122"/>
                <a:cs typeface="Times New Roman" pitchFamily="18" charset="0"/>
              </a:rPr>
              <a:t> </a:t>
            </a:r>
          </a:p>
        </p:txBody>
      </p:sp>
    </p:spTree>
  </p:cSld>
  <p:clrMapOvr>
    <a:masterClrMapping/>
  </p:clrMapOvr>
  <p:transition>
    <p:fade/>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Declaration of Freedom from Freemasonry</a:t>
            </a:r>
          </a:p>
        </p:txBody>
      </p:sp>
      <p:sp>
        <p:nvSpPr>
          <p:cNvPr id="57347" name="Rectangle 3"/>
          <p:cNvSpPr>
            <a:spLocks noGrp="1" noChangeArrowheads="1"/>
          </p:cNvSpPr>
          <p:nvPr>
            <p:ph idx="1"/>
          </p:nvPr>
        </p:nvSpPr>
        <p:spPr/>
        <p:txBody>
          <a:bodyPr>
            <a:normAutofit lnSpcReduction="10000"/>
          </a:bodyPr>
          <a:lstStyle/>
          <a:p>
            <a:pPr marL="0" indent="0" algn="l" eaLnBrk="1" hangingPunct="1">
              <a:buFontTx/>
              <a:buNone/>
            </a:pPr>
            <a:r>
              <a:rPr lang="en-US" altLang="en-US" sz="2800" dirty="0" smtClean="0">
                <a:solidFill>
                  <a:schemeClr val="tx1"/>
                </a:solidFill>
                <a:latin typeface="+mj-lt"/>
                <a:ea typeface="SimSun" pitchFamily="2" charset="-122"/>
                <a:cs typeface="Times New Roman" pitchFamily="18" charset="0"/>
              </a:rPr>
              <a:t>I am unhindered by any connection to false worship. </a:t>
            </a:r>
          </a:p>
          <a:p>
            <a:pPr marL="0" indent="0" algn="l" eaLnBrk="1" hangingPunct="1">
              <a:buFontTx/>
              <a:buNone/>
            </a:pPr>
            <a:r>
              <a:rPr lang="en-US" altLang="en-US" sz="2800" dirty="0" smtClean="0">
                <a:solidFill>
                  <a:schemeClr val="tx1"/>
                </a:solidFill>
                <a:latin typeface="+mj-lt"/>
                <a:ea typeface="SimSun" pitchFamily="2" charset="-122"/>
                <a:cs typeface="Times New Roman" pitchFamily="18" charset="0"/>
              </a:rPr>
              <a:t>I now freely enter into a new level of worship of the True and Living God and of Jesus His only Son with all my heart, soul, mind and strength. </a:t>
            </a:r>
          </a:p>
          <a:p>
            <a:pPr marL="0" indent="0" algn="l" eaLnBrk="1" hangingPunct="1">
              <a:buFontTx/>
              <a:buNone/>
            </a:pPr>
            <a:endParaRPr lang="en-US" altLang="en-US" sz="2800" dirty="0" smtClean="0">
              <a:solidFill>
                <a:schemeClr val="tx1"/>
              </a:solidFill>
              <a:latin typeface="+mj-lt"/>
              <a:ea typeface="SimSun" pitchFamily="2" charset="-122"/>
              <a:cs typeface="Times New Roman" pitchFamily="18" charset="0"/>
            </a:endParaRPr>
          </a:p>
          <a:p>
            <a:pPr marL="0" indent="0" algn="l" eaLnBrk="1" hangingPunct="1">
              <a:buFontTx/>
              <a:buNone/>
            </a:pPr>
            <a:endParaRPr lang="en-US" altLang="en-US" sz="2800" dirty="0" smtClean="0">
              <a:solidFill>
                <a:schemeClr val="tx1"/>
              </a:solidFill>
              <a:latin typeface="+mj-lt"/>
              <a:ea typeface="SimSun" pitchFamily="2" charset="-122"/>
              <a:cs typeface="Times New Roman" pitchFamily="18" charset="0"/>
            </a:endParaRPr>
          </a:p>
          <a:p>
            <a:pPr marL="0" indent="0" algn="l" eaLnBrk="1" hangingPunct="1">
              <a:buFontTx/>
              <a:buNone/>
            </a:pPr>
            <a:r>
              <a:rPr lang="en-US" altLang="en-US" sz="2800" dirty="0" smtClean="0">
                <a:solidFill>
                  <a:schemeClr val="tx1"/>
                </a:solidFill>
                <a:latin typeface="+mj-lt"/>
                <a:ea typeface="SimSun" pitchFamily="2" charset="-122"/>
                <a:cs typeface="Times New Roman" pitchFamily="18" charset="0"/>
              </a:rPr>
              <a:t> </a:t>
            </a:r>
          </a:p>
        </p:txBody>
      </p:sp>
    </p:spTree>
  </p:cSld>
  <p:clrMapOvr>
    <a:masterClrMapping/>
  </p:clrMapOvr>
  <p:transition>
    <p:fade/>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a:bodyPr>
          <a:lstStyle/>
          <a:p>
            <a:pPr algn="l" eaLnBrk="1" hangingPunct="1"/>
            <a:r>
              <a:rPr lang="en-US" altLang="en-US" sz="2800" b="1" dirty="0" smtClean="0">
                <a:solidFill>
                  <a:schemeClr val="tx1"/>
                </a:solidFill>
                <a:latin typeface="+mj-lt"/>
              </a:rPr>
              <a:t>Declaration of Freedom from Freemasonry</a:t>
            </a:r>
          </a:p>
        </p:txBody>
      </p:sp>
      <p:sp>
        <p:nvSpPr>
          <p:cNvPr id="58371" name="Rectangle 3"/>
          <p:cNvSpPr>
            <a:spLocks noGrp="1" noChangeArrowheads="1"/>
          </p:cNvSpPr>
          <p:nvPr>
            <p:ph idx="1"/>
          </p:nvPr>
        </p:nvSpPr>
        <p:spPr/>
        <p:txBody>
          <a:bodyPr>
            <a:noAutofit/>
          </a:bodyPr>
          <a:lstStyle/>
          <a:p>
            <a:pPr marL="0" indent="0" algn="l" eaLnBrk="1" hangingPunct="1">
              <a:buFontTx/>
              <a:buNone/>
            </a:pPr>
            <a:r>
              <a:rPr lang="en-US" altLang="en-US" sz="2800" dirty="0" smtClean="0">
                <a:solidFill>
                  <a:schemeClr val="tx1"/>
                </a:solidFill>
                <a:latin typeface="+mj-lt"/>
                <a:ea typeface="SimSun" pitchFamily="2" charset="-122"/>
                <a:cs typeface="Times New Roman" pitchFamily="18" charset="0"/>
              </a:rPr>
              <a:t>I will go to new realms of worship in the Spirit and will join with angels in worshiping You.</a:t>
            </a:r>
          </a:p>
          <a:p>
            <a:pPr marL="0" indent="0" algn="l" eaLnBrk="1" hangingPunct="1">
              <a:buFontTx/>
              <a:buNone/>
            </a:pPr>
            <a:r>
              <a:rPr lang="en-US" altLang="en-US" sz="2800" dirty="0" smtClean="0">
                <a:solidFill>
                  <a:schemeClr val="tx1"/>
                </a:solidFill>
                <a:latin typeface="+mj-lt"/>
                <a:ea typeface="SimSun" pitchFamily="2" charset="-122"/>
                <a:cs typeface="Times New Roman" pitchFamily="18" charset="0"/>
              </a:rPr>
              <a:t>I will fulfill the destiny for which I was created. </a:t>
            </a:r>
          </a:p>
          <a:p>
            <a:pPr marL="0" indent="0" algn="l" eaLnBrk="1" hangingPunct="1">
              <a:buFontTx/>
              <a:buNone/>
            </a:pPr>
            <a:r>
              <a:rPr lang="en-US" altLang="en-US" sz="2800" dirty="0" smtClean="0">
                <a:solidFill>
                  <a:schemeClr val="tx1"/>
                </a:solidFill>
                <a:latin typeface="+mj-lt"/>
                <a:ea typeface="SimSun" pitchFamily="2" charset="-122"/>
                <a:cs typeface="Times New Roman" pitchFamily="18" charset="0"/>
              </a:rPr>
              <a:t>Hallelujah!</a:t>
            </a:r>
          </a:p>
          <a:p>
            <a:pPr marL="0" indent="0" algn="l" eaLnBrk="1" hangingPunct="1">
              <a:buFontTx/>
              <a:buNone/>
            </a:pPr>
            <a:endParaRPr lang="en-US" altLang="en-US" sz="2800" dirty="0" smtClean="0">
              <a:solidFill>
                <a:schemeClr val="tx1"/>
              </a:solidFill>
              <a:latin typeface="+mj-lt"/>
              <a:ea typeface="SimSun" pitchFamily="2" charset="-122"/>
              <a:cs typeface="Times New Roman" pitchFamily="18" charset="0"/>
            </a:endParaRPr>
          </a:p>
          <a:p>
            <a:pPr marL="0" indent="0" algn="l" eaLnBrk="1" hangingPunct="1">
              <a:buFontTx/>
              <a:buNone/>
            </a:pPr>
            <a:endParaRPr lang="en-US" altLang="en-US" sz="2800" dirty="0" smtClean="0">
              <a:solidFill>
                <a:schemeClr val="tx1"/>
              </a:solidFill>
              <a:latin typeface="+mj-lt"/>
              <a:ea typeface="SimSun" pitchFamily="2" charset="-122"/>
              <a:cs typeface="Times New Roman" pitchFamily="18" charset="0"/>
            </a:endParaRPr>
          </a:p>
          <a:p>
            <a:pPr marL="0" indent="0" algn="l" eaLnBrk="1" hangingPunct="1">
              <a:buFontTx/>
              <a:buNone/>
            </a:pPr>
            <a:r>
              <a:rPr lang="en-US" altLang="en-US" sz="2800" dirty="0" smtClean="0">
                <a:solidFill>
                  <a:schemeClr val="tx1"/>
                </a:solidFill>
                <a:latin typeface="+mj-lt"/>
                <a:ea typeface="SimSun" pitchFamily="2" charset="-122"/>
                <a:cs typeface="Times New Roman" pitchFamily="18" charset="0"/>
              </a:rPr>
              <a:t> </a:t>
            </a:r>
          </a:p>
        </p:txBody>
      </p:sp>
    </p:spTree>
  </p:cSld>
  <p:clrMapOvr>
    <a:masterClrMapping/>
  </p:clrMapOvr>
  <p:transition>
    <p:fade/>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05979"/>
            <a:ext cx="7772400" cy="857250"/>
          </a:xfrm>
        </p:spPr>
        <p:txBody>
          <a:bodyPr>
            <a:noAutofit/>
          </a:bodyPr>
          <a:lstStyle/>
          <a:p>
            <a:pPr algn="l"/>
            <a:r>
              <a:rPr lang="en-US" sz="2800" b="1" dirty="0" smtClean="0"/>
              <a:t>In the 31</a:t>
            </a:r>
            <a:r>
              <a:rPr lang="en-US" sz="2800" b="1" baseline="30000" dirty="0" smtClean="0"/>
              <a:t>st</a:t>
            </a:r>
            <a:r>
              <a:rPr lang="en-US" sz="2800" b="1" dirty="0" smtClean="0"/>
              <a:t> degree Egyptian gods and goddess:</a:t>
            </a:r>
          </a:p>
        </p:txBody>
      </p:sp>
      <p:sp>
        <p:nvSpPr>
          <p:cNvPr id="5" name="Content Placeholder 4"/>
          <p:cNvSpPr>
            <a:spLocks noGrp="1"/>
          </p:cNvSpPr>
          <p:nvPr>
            <p:ph idx="1"/>
          </p:nvPr>
        </p:nvSpPr>
        <p:spPr>
          <a:xfrm>
            <a:off x="457200" y="1200151"/>
            <a:ext cx="7620000" cy="3394472"/>
          </a:xfrm>
        </p:spPr>
        <p:txBody>
          <a:bodyPr>
            <a:normAutofit lnSpcReduction="10000"/>
          </a:bodyPr>
          <a:lstStyle/>
          <a:p>
            <a:pPr lvl="1"/>
            <a:r>
              <a:rPr lang="en-US" sz="2400" b="1" dirty="0" smtClean="0"/>
              <a:t>Anubis</a:t>
            </a:r>
            <a:r>
              <a:rPr lang="en-US" sz="2400" dirty="0" smtClean="0"/>
              <a:t> - the god of embalming, represented by the head of a jackal</a:t>
            </a:r>
          </a:p>
          <a:p>
            <a:pPr lvl="1"/>
            <a:r>
              <a:rPr lang="en-US" sz="2400" b="1" dirty="0" err="1" smtClean="0"/>
              <a:t>Amun</a:t>
            </a:r>
            <a:r>
              <a:rPr lang="en-US" sz="2400" dirty="0" smtClean="0"/>
              <a:t> – the god of creation, represented by the rams head</a:t>
            </a:r>
          </a:p>
          <a:p>
            <a:pPr lvl="1"/>
            <a:r>
              <a:rPr lang="en-US" sz="2400" b="1" dirty="0" smtClean="0"/>
              <a:t>Osiris</a:t>
            </a:r>
            <a:r>
              <a:rPr lang="en-US" sz="2400" dirty="0" smtClean="0"/>
              <a:t> – the god of the dead</a:t>
            </a:r>
          </a:p>
          <a:p>
            <a:pPr lvl="1"/>
            <a:r>
              <a:rPr lang="en-US" sz="2400" b="1" dirty="0" smtClean="0"/>
              <a:t>Isis</a:t>
            </a:r>
            <a:r>
              <a:rPr lang="en-US" sz="2400" dirty="0" smtClean="0"/>
              <a:t> – the goddess of fertility, sister of Osiris.</a:t>
            </a:r>
          </a:p>
          <a:p>
            <a:pPr>
              <a:buNone/>
            </a:pPr>
            <a:r>
              <a:rPr lang="en-US" sz="2800" dirty="0" smtClean="0"/>
              <a:t>	They represent a spirit of incest and of phallic worship (male genitals) seen in the obelisks.</a:t>
            </a:r>
            <a:endParaRPr lang="en-US" sz="2800" dirty="0"/>
          </a:p>
        </p:txBody>
      </p:sp>
    </p:spTree>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2905</Words>
  <Application>Microsoft Office PowerPoint</Application>
  <PresentationFormat>On-screen Show (16:9)</PresentationFormat>
  <Paragraphs>314</Paragraphs>
  <Slides>88</Slides>
  <Notes>56</Notes>
  <HiddenSlides>0</HiddenSlides>
  <MMClips>0</MMClips>
  <ScaleCrop>false</ScaleCrop>
  <HeadingPairs>
    <vt:vector size="4" baseType="variant">
      <vt:variant>
        <vt:lpstr>Theme</vt:lpstr>
      </vt:variant>
      <vt:variant>
        <vt:i4>1</vt:i4>
      </vt:variant>
      <vt:variant>
        <vt:lpstr>Slide Titles</vt:lpstr>
      </vt:variant>
      <vt:variant>
        <vt:i4>88</vt:i4>
      </vt:variant>
    </vt:vector>
  </HeadingPairs>
  <TitlesOfParts>
    <vt:vector size="89" baseType="lpstr">
      <vt:lpstr>Office Theme</vt:lpstr>
      <vt:lpstr>Slide 1</vt:lpstr>
      <vt:lpstr>Can a Christian be a Freemason? </vt:lpstr>
      <vt:lpstr>Freemasonry is a Luciferian organization</vt:lpstr>
      <vt:lpstr>They have a false Trinitarian deity</vt:lpstr>
      <vt:lpstr>Slide 5</vt:lpstr>
      <vt:lpstr>Slide 6</vt:lpstr>
      <vt:lpstr>The ruling power over masonry is BAPHOMET</vt:lpstr>
      <vt:lpstr>Spirit of Python</vt:lpstr>
      <vt:lpstr>In the 31st degree Egyptian gods and goddess:</vt:lpstr>
      <vt:lpstr>There are 33 degrees in freemasonry</vt:lpstr>
      <vt:lpstr>Slide 11</vt:lpstr>
      <vt:lpstr>Slide 12</vt:lpstr>
      <vt:lpstr>First or Entered Apprentice Degree</vt:lpstr>
      <vt:lpstr>Slide 14</vt:lpstr>
      <vt:lpstr>Matthew 5:33-37</vt:lpstr>
      <vt:lpstr>James 5:12</vt:lpstr>
      <vt:lpstr>Slide 17</vt:lpstr>
      <vt:lpstr>Matthew 12:36-37</vt:lpstr>
      <vt:lpstr>At the 2nd level or Fellow Craft Degree</vt:lpstr>
      <vt:lpstr>Master Mason or 3rd Degree</vt:lpstr>
      <vt:lpstr>Holy Royal Arch Degree and the  Knights Templar Order</vt:lpstr>
      <vt:lpstr>Deceptions:</vt:lpstr>
      <vt:lpstr>Deceptions:</vt:lpstr>
      <vt:lpstr>Truth:</vt:lpstr>
      <vt:lpstr>Truth:</vt:lpstr>
      <vt:lpstr>Slide 26</vt:lpstr>
      <vt:lpstr>Mormon History</vt:lpstr>
      <vt:lpstr>Mormon History</vt:lpstr>
      <vt:lpstr>Offshoots</vt:lpstr>
      <vt:lpstr>Rituals</vt:lpstr>
      <vt:lpstr>Rituals</vt:lpstr>
      <vt:lpstr>Slide 32</vt:lpstr>
      <vt:lpstr>FREEMASONRY</vt:lpstr>
      <vt:lpstr>FREEMASONRY</vt:lpstr>
      <vt:lpstr>Effect on Identity, Worth and Destiny</vt:lpstr>
      <vt:lpstr>Effect on Identity, Worth and Destiny</vt:lpstr>
      <vt:lpstr>Effect on Identity, Worth and Destiny</vt:lpstr>
      <vt:lpstr>Effect on Identity, Worth and Destiny</vt:lpstr>
      <vt:lpstr>Effect on Identity, Worth and Destiny</vt:lpstr>
      <vt:lpstr>Effect on Identity, Worth and Destiny</vt:lpstr>
      <vt:lpstr>Effect on Identity, Worth and Destiny</vt:lpstr>
      <vt:lpstr>Effect on Soul</vt:lpstr>
      <vt:lpstr>Effect on Soul</vt:lpstr>
      <vt:lpstr>Effect on Soul</vt:lpstr>
      <vt:lpstr>Effect on Soul</vt:lpstr>
      <vt:lpstr>Effect on Soul</vt:lpstr>
      <vt:lpstr>Effect on Soul</vt:lpstr>
      <vt:lpstr>Effect on Soul</vt:lpstr>
      <vt:lpstr>Effect on Soul</vt:lpstr>
      <vt:lpstr>Effect on Spirit</vt:lpstr>
      <vt:lpstr>Effect on Spirit</vt:lpstr>
      <vt:lpstr>Effect on Spirit</vt:lpstr>
      <vt:lpstr>Effect on Spirit</vt:lpstr>
      <vt:lpstr>Effects on the Body</vt:lpstr>
      <vt:lpstr>Effects on health</vt:lpstr>
      <vt:lpstr>Effects on health</vt:lpstr>
      <vt:lpstr>Effects on health</vt:lpstr>
      <vt:lpstr>Effects on health</vt:lpstr>
      <vt:lpstr>Effects on health</vt:lpstr>
      <vt:lpstr>Effects on health</vt:lpstr>
      <vt:lpstr>Effects on Covenant</vt:lpstr>
      <vt:lpstr>Effects on Covenant</vt:lpstr>
      <vt:lpstr>Freedom from Freemasonry</vt:lpstr>
      <vt:lpstr>Freedom from Freemasonry</vt:lpstr>
      <vt:lpstr>Freedom from Freemasonry</vt:lpstr>
      <vt:lpstr>Freedom from Freemasonry</vt:lpstr>
      <vt:lpstr>Freedom from Freemasonry</vt:lpstr>
      <vt:lpstr>Freedom from Freemasonry</vt:lpstr>
      <vt:lpstr>Freedom from Freemasonry</vt:lpstr>
      <vt:lpstr>Freedom from Freemasonry</vt:lpstr>
      <vt:lpstr>Freedom from Freemasonry</vt:lpstr>
      <vt:lpstr>Freedom from Freemasonry</vt:lpstr>
      <vt:lpstr>Freedom from Freemasonry</vt:lpstr>
      <vt:lpstr>Freedom from Freemasonry</vt:lpstr>
      <vt:lpstr>Freedom from Freemasonry</vt:lpstr>
      <vt:lpstr>Freedom from Freemasonry</vt:lpstr>
      <vt:lpstr>Freedom from Freemasonry</vt:lpstr>
      <vt:lpstr>Freedom from Freemasonry</vt:lpstr>
      <vt:lpstr>Freedom from Freemasonry</vt:lpstr>
      <vt:lpstr>Freedom from Freemasonry</vt:lpstr>
      <vt:lpstr>Declaration of Freedom from Freemasonry</vt:lpstr>
      <vt:lpstr>Declaration of Freedom from Freemasonry</vt:lpstr>
      <vt:lpstr>Declaration of Freedom from Freemasonry</vt:lpstr>
      <vt:lpstr>Declaration of Freedom from Freemasonry</vt:lpstr>
      <vt:lpstr>Declaration of Freedom from Freemasonry</vt:lpstr>
      <vt:lpstr>Declaration of Freedom from Freemasonry</vt:lpstr>
      <vt:lpstr>Declaration of Freedom from Freemasonry</vt:lpstr>
      <vt:lpstr>Slide 88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Danniebelle</dc:creator>
  <cp:lastModifiedBy>Danniebelle</cp:lastModifiedBy>
  <cp:revision>26</cp:revision>
  <dcterms:created xsi:type="dcterms:W3CDTF">2017-02-07T18:03:16Z</dcterms:created>
  <dcterms:modified xsi:type="dcterms:W3CDTF">2017-02-08T21:41:25Z</dcterms:modified>
</cp:coreProperties>
</file>